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40"/>
  </p:notesMasterIdLst>
  <p:handoutMasterIdLst>
    <p:handoutMasterId r:id="rId41"/>
  </p:handoutMasterIdLst>
  <p:sldIdLst>
    <p:sldId id="313" r:id="rId2"/>
    <p:sldId id="690" r:id="rId3"/>
    <p:sldId id="691" r:id="rId4"/>
    <p:sldId id="692" r:id="rId5"/>
    <p:sldId id="693" r:id="rId6"/>
    <p:sldId id="601" r:id="rId7"/>
    <p:sldId id="643" r:id="rId8"/>
    <p:sldId id="644" r:id="rId9"/>
    <p:sldId id="441" r:id="rId10"/>
    <p:sldId id="503" r:id="rId11"/>
    <p:sldId id="674" r:id="rId12"/>
    <p:sldId id="675" r:id="rId13"/>
    <p:sldId id="676" r:id="rId14"/>
    <p:sldId id="677" r:id="rId15"/>
    <p:sldId id="678" r:id="rId16"/>
    <p:sldId id="679" r:id="rId17"/>
    <p:sldId id="680" r:id="rId18"/>
    <p:sldId id="681" r:id="rId19"/>
    <p:sldId id="682" r:id="rId20"/>
    <p:sldId id="683" r:id="rId21"/>
    <p:sldId id="684" r:id="rId22"/>
    <p:sldId id="685" r:id="rId23"/>
    <p:sldId id="525" r:id="rId24"/>
    <p:sldId id="686" r:id="rId25"/>
    <p:sldId id="687" r:id="rId26"/>
    <p:sldId id="673" r:id="rId27"/>
    <p:sldId id="590" r:id="rId28"/>
    <p:sldId id="598" r:id="rId29"/>
    <p:sldId id="585" r:id="rId30"/>
    <p:sldId id="467" r:id="rId31"/>
    <p:sldId id="470" r:id="rId32"/>
    <p:sldId id="479" r:id="rId33"/>
    <p:sldId id="489" r:id="rId34"/>
    <p:sldId id="488" r:id="rId35"/>
    <p:sldId id="490" r:id="rId36"/>
    <p:sldId id="491" r:id="rId37"/>
    <p:sldId id="688" r:id="rId38"/>
    <p:sldId id="640" r:id="rId39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2E2"/>
    <a:srgbClr val="E0E0E2"/>
    <a:srgbClr val="E1E1E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5" autoAdjust="0"/>
    <p:restoredTop sz="93735" autoAdjust="0"/>
  </p:normalViewPr>
  <p:slideViewPr>
    <p:cSldViewPr snapToGrid="0" snapToObjects="1">
      <p:cViewPr varScale="1">
        <p:scale>
          <a:sx n="101" d="100"/>
          <a:sy n="101" d="100"/>
        </p:scale>
        <p:origin x="150" y="1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Clonal Amplification</a:t>
          </a:r>
          <a:endParaRPr lang="en-US" dirty="0">
            <a:solidFill>
              <a:schemeClr val="bg1"/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1EDB86-A21C-604F-AFCE-F7EE4BBAE517}" type="presOf" srcId="{C17F919B-59BA-DE44-8158-D4F1AED0294E}" destId="{D5EC7563-4BB7-954E-8865-9D8FF834D0A9}" srcOrd="0" destOrd="0" presId="urn:microsoft.com/office/officeart/2005/8/layout/process1"/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EAAF76F0-E4AE-E649-AF45-5E7D8F2F4A9A}" type="presOf" srcId="{6C2BB520-D2EE-6E49-B449-E1B9FAE06EE3}" destId="{27AC6237-CA41-764D-AC96-A89421103142}" srcOrd="1" destOrd="0" presId="urn:microsoft.com/office/officeart/2005/8/layout/process1"/>
    <dgm:cxn modelId="{4F8325D0-C1F5-164E-939E-D0BE5C26D4A5}" type="presOf" srcId="{307991DC-AD68-C848-AAFF-4D2BAED95004}" destId="{2267A58D-0724-A742-9065-67DB9D31AE9E}" srcOrd="0" destOrd="0" presId="urn:microsoft.com/office/officeart/2005/8/layout/process1"/>
    <dgm:cxn modelId="{FE78ABD0-17C1-9845-8886-506B0C6E4DE5}" type="presOf" srcId="{6ACDC245-922D-954F-A81F-0176A7DEFB1B}" destId="{DBADFAD2-02E8-7E4F-B903-1171E6D13FFE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BD3CDFAC-CB1D-604A-A365-FC0189E91E00}" type="presOf" srcId="{5E35B8EB-5265-A142-8222-2B171A45A127}" destId="{7656439E-56E0-2746-8A0E-0FF898CA2C41}" srcOrd="0" destOrd="0" presId="urn:microsoft.com/office/officeart/2005/8/layout/process1"/>
    <dgm:cxn modelId="{AB055D2B-2D19-004B-B241-8F473C3E621A}" type="presOf" srcId="{307991DC-AD68-C848-AAFF-4D2BAED95004}" destId="{DB293047-E683-2F4F-8261-30F205FB1F93}" srcOrd="1" destOrd="0" presId="urn:microsoft.com/office/officeart/2005/8/layout/process1"/>
    <dgm:cxn modelId="{2815D3BA-1BD7-5F48-8EE1-A4409DC81E6B}" type="presOf" srcId="{0776666A-ADD7-744A-8DB9-1278FEE2B2D9}" destId="{E134096F-7640-F041-B118-73CB971B694C}" srcOrd="0" destOrd="0" presId="urn:microsoft.com/office/officeart/2005/8/layout/process1"/>
    <dgm:cxn modelId="{F882E59A-550C-014F-9C2C-44E578B007F0}" type="presOf" srcId="{6C2BB520-D2EE-6E49-B449-E1B9FAE06EE3}" destId="{0E292332-1FDE-8643-B7D3-466C6BF33250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6795173E-BEC3-694F-A443-37BA48C52F7C}" type="presParOf" srcId="{E134096F-7640-F041-B118-73CB971B694C}" destId="{D5EC7563-4BB7-954E-8865-9D8FF834D0A9}" srcOrd="0" destOrd="0" presId="urn:microsoft.com/office/officeart/2005/8/layout/process1"/>
    <dgm:cxn modelId="{CA282B32-D869-C240-A14F-D48FDBF98749}" type="presParOf" srcId="{E134096F-7640-F041-B118-73CB971B694C}" destId="{0E292332-1FDE-8643-B7D3-466C6BF33250}" srcOrd="1" destOrd="0" presId="urn:microsoft.com/office/officeart/2005/8/layout/process1"/>
    <dgm:cxn modelId="{CD1DC30C-492F-4040-93BB-9920DF05274B}" type="presParOf" srcId="{0E292332-1FDE-8643-B7D3-466C6BF33250}" destId="{27AC6237-CA41-764D-AC96-A89421103142}" srcOrd="0" destOrd="0" presId="urn:microsoft.com/office/officeart/2005/8/layout/process1"/>
    <dgm:cxn modelId="{BFEF5C67-A01F-334B-80A1-3C08D76A5F82}" type="presParOf" srcId="{E134096F-7640-F041-B118-73CB971B694C}" destId="{DBADFAD2-02E8-7E4F-B903-1171E6D13FFE}" srcOrd="2" destOrd="0" presId="urn:microsoft.com/office/officeart/2005/8/layout/process1"/>
    <dgm:cxn modelId="{F522D210-2BC5-2643-B17D-562EB7CCFE57}" type="presParOf" srcId="{E134096F-7640-F041-B118-73CB971B694C}" destId="{2267A58D-0724-A742-9065-67DB9D31AE9E}" srcOrd="3" destOrd="0" presId="urn:microsoft.com/office/officeart/2005/8/layout/process1"/>
    <dgm:cxn modelId="{69EF4E36-F808-284F-9302-4B3C588BC7D5}" type="presParOf" srcId="{2267A58D-0724-A742-9065-67DB9D31AE9E}" destId="{DB293047-E683-2F4F-8261-30F205FB1F93}" srcOrd="0" destOrd="0" presId="urn:microsoft.com/office/officeart/2005/8/layout/process1"/>
    <dgm:cxn modelId="{168EACEA-37B0-E64F-8124-1EAE23E398D9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Clonal Amplification</a:t>
          </a:r>
          <a:endParaRPr lang="en-US" dirty="0">
            <a:solidFill>
              <a:schemeClr val="bg1"/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C5E9A4-4236-E049-8E8E-B928B609F473}" type="presOf" srcId="{5E35B8EB-5265-A142-8222-2B171A45A127}" destId="{7656439E-56E0-2746-8A0E-0FF898CA2C41}" srcOrd="0" destOrd="0" presId="urn:microsoft.com/office/officeart/2005/8/layout/process1"/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DE2084BC-126D-BE4D-8E17-70D9F4733CC2}" type="presOf" srcId="{C17F919B-59BA-DE44-8158-D4F1AED0294E}" destId="{D5EC7563-4BB7-954E-8865-9D8FF834D0A9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FE80AFCD-2997-F74B-8D3D-90AB1865777A}" type="presOf" srcId="{6C2BB520-D2EE-6E49-B449-E1B9FAE06EE3}" destId="{27AC6237-CA41-764D-AC96-A89421103142}" srcOrd="1" destOrd="0" presId="urn:microsoft.com/office/officeart/2005/8/layout/process1"/>
    <dgm:cxn modelId="{211FF4CC-C1BD-9745-AFB5-2529689DF78D}" type="presOf" srcId="{6C2BB520-D2EE-6E49-B449-E1B9FAE06EE3}" destId="{0E292332-1FDE-8643-B7D3-466C6BF33250}" srcOrd="0" destOrd="0" presId="urn:microsoft.com/office/officeart/2005/8/layout/process1"/>
    <dgm:cxn modelId="{CA1ED1F1-1274-2B4E-9C1E-4693DD17DB14}" type="presOf" srcId="{307991DC-AD68-C848-AAFF-4D2BAED95004}" destId="{DB293047-E683-2F4F-8261-30F205FB1F93}" srcOrd="1" destOrd="0" presId="urn:microsoft.com/office/officeart/2005/8/layout/process1"/>
    <dgm:cxn modelId="{632870EF-553F-DC4E-9E6B-49EF61338177}" type="presOf" srcId="{0776666A-ADD7-744A-8DB9-1278FEE2B2D9}" destId="{E134096F-7640-F041-B118-73CB971B694C}" srcOrd="0" destOrd="0" presId="urn:microsoft.com/office/officeart/2005/8/layout/process1"/>
    <dgm:cxn modelId="{EACDA889-4BF3-D440-BAF3-F1366DB521CC}" type="presOf" srcId="{6ACDC245-922D-954F-A81F-0176A7DEFB1B}" destId="{DBADFAD2-02E8-7E4F-B903-1171E6D13FFE}" srcOrd="0" destOrd="0" presId="urn:microsoft.com/office/officeart/2005/8/layout/process1"/>
    <dgm:cxn modelId="{7AA0317C-F460-6547-AA43-B9613C089DBF}" type="presOf" srcId="{307991DC-AD68-C848-AAFF-4D2BAED95004}" destId="{2267A58D-0724-A742-9065-67DB9D31AE9E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220DB57B-613C-6345-9144-CCBDD9CD5387}" type="presParOf" srcId="{E134096F-7640-F041-B118-73CB971B694C}" destId="{D5EC7563-4BB7-954E-8865-9D8FF834D0A9}" srcOrd="0" destOrd="0" presId="urn:microsoft.com/office/officeart/2005/8/layout/process1"/>
    <dgm:cxn modelId="{620E67B3-E654-934B-A660-9022D1E7325D}" type="presParOf" srcId="{E134096F-7640-F041-B118-73CB971B694C}" destId="{0E292332-1FDE-8643-B7D3-466C6BF33250}" srcOrd="1" destOrd="0" presId="urn:microsoft.com/office/officeart/2005/8/layout/process1"/>
    <dgm:cxn modelId="{2231DF22-E3C4-464F-999D-207778E5284D}" type="presParOf" srcId="{0E292332-1FDE-8643-B7D3-466C6BF33250}" destId="{27AC6237-CA41-764D-AC96-A89421103142}" srcOrd="0" destOrd="0" presId="urn:microsoft.com/office/officeart/2005/8/layout/process1"/>
    <dgm:cxn modelId="{DA65F7C3-2B39-3C4D-BC58-A25D33C71F5D}" type="presParOf" srcId="{E134096F-7640-F041-B118-73CB971B694C}" destId="{DBADFAD2-02E8-7E4F-B903-1171E6D13FFE}" srcOrd="2" destOrd="0" presId="urn:microsoft.com/office/officeart/2005/8/layout/process1"/>
    <dgm:cxn modelId="{138B29BD-EAA9-9D45-B660-E2FACAE5B5C4}" type="presParOf" srcId="{E134096F-7640-F041-B118-73CB971B694C}" destId="{2267A58D-0724-A742-9065-67DB9D31AE9E}" srcOrd="3" destOrd="0" presId="urn:microsoft.com/office/officeart/2005/8/layout/process1"/>
    <dgm:cxn modelId="{0D78A9DE-6E5F-354C-95A8-D68C65C6073A}" type="presParOf" srcId="{2267A58D-0724-A742-9065-67DB9D31AE9E}" destId="{DB293047-E683-2F4F-8261-30F205FB1F93}" srcOrd="0" destOrd="0" presId="urn:microsoft.com/office/officeart/2005/8/layout/process1"/>
    <dgm:cxn modelId="{94F51758-5E95-8C4A-B579-77BE8FE72C1B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Clonal Amplification</a:t>
          </a:r>
          <a:endParaRPr lang="en-US" dirty="0">
            <a:solidFill>
              <a:schemeClr val="bg1"/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522E4C4A-BC5F-5945-BB6E-1A42B876331B}" type="presOf" srcId="{C17F919B-59BA-DE44-8158-D4F1AED0294E}" destId="{D5EC7563-4BB7-954E-8865-9D8FF834D0A9}" srcOrd="0" destOrd="0" presId="urn:microsoft.com/office/officeart/2005/8/layout/process1"/>
    <dgm:cxn modelId="{11B59D7D-21C2-D14E-A06A-93F69F03806E}" type="presOf" srcId="{0776666A-ADD7-744A-8DB9-1278FEE2B2D9}" destId="{E134096F-7640-F041-B118-73CB971B694C}" srcOrd="0" destOrd="0" presId="urn:microsoft.com/office/officeart/2005/8/layout/process1"/>
    <dgm:cxn modelId="{7AED0F48-19CE-3C4C-997B-DD06AE3A43A4}" type="presOf" srcId="{6C2BB520-D2EE-6E49-B449-E1B9FAE06EE3}" destId="{27AC6237-CA41-764D-AC96-A89421103142}" srcOrd="1" destOrd="0" presId="urn:microsoft.com/office/officeart/2005/8/layout/process1"/>
    <dgm:cxn modelId="{B53801D6-EF6C-9846-AB36-285F2D736819}" type="presOf" srcId="{5E35B8EB-5265-A142-8222-2B171A45A127}" destId="{7656439E-56E0-2746-8A0E-0FF898CA2C41}" srcOrd="0" destOrd="0" presId="urn:microsoft.com/office/officeart/2005/8/layout/process1"/>
    <dgm:cxn modelId="{11FAAE46-7110-C646-8C13-F287BA297991}" type="presOf" srcId="{307991DC-AD68-C848-AAFF-4D2BAED95004}" destId="{DB293047-E683-2F4F-8261-30F205FB1F93}" srcOrd="1" destOrd="0" presId="urn:microsoft.com/office/officeart/2005/8/layout/process1"/>
    <dgm:cxn modelId="{74F0E03C-6363-954D-91A6-964F93C59F00}" type="presOf" srcId="{6ACDC245-922D-954F-A81F-0176A7DEFB1B}" destId="{DBADFAD2-02E8-7E4F-B903-1171E6D13FFE}" srcOrd="0" destOrd="0" presId="urn:microsoft.com/office/officeart/2005/8/layout/process1"/>
    <dgm:cxn modelId="{1EA38FCE-4F04-DE4A-8C45-5859922CB03C}" type="presOf" srcId="{307991DC-AD68-C848-AAFF-4D2BAED95004}" destId="{2267A58D-0724-A742-9065-67DB9D31AE9E}" srcOrd="0" destOrd="0" presId="urn:microsoft.com/office/officeart/2005/8/layout/process1"/>
    <dgm:cxn modelId="{C44E5553-0302-224F-A59E-A98AE6C68B18}" type="presOf" srcId="{6C2BB520-D2EE-6E49-B449-E1B9FAE06EE3}" destId="{0E292332-1FDE-8643-B7D3-466C6BF33250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596E8977-D50B-D347-AF6B-0BBF0C635BDF}" type="presParOf" srcId="{E134096F-7640-F041-B118-73CB971B694C}" destId="{D5EC7563-4BB7-954E-8865-9D8FF834D0A9}" srcOrd="0" destOrd="0" presId="urn:microsoft.com/office/officeart/2005/8/layout/process1"/>
    <dgm:cxn modelId="{BB596C5C-883B-6547-92E4-0D3A1EC55ECF}" type="presParOf" srcId="{E134096F-7640-F041-B118-73CB971B694C}" destId="{0E292332-1FDE-8643-B7D3-466C6BF33250}" srcOrd="1" destOrd="0" presId="urn:microsoft.com/office/officeart/2005/8/layout/process1"/>
    <dgm:cxn modelId="{F4F61B00-ABBA-254E-8038-2DD2917584D7}" type="presParOf" srcId="{0E292332-1FDE-8643-B7D3-466C6BF33250}" destId="{27AC6237-CA41-764D-AC96-A89421103142}" srcOrd="0" destOrd="0" presId="urn:microsoft.com/office/officeart/2005/8/layout/process1"/>
    <dgm:cxn modelId="{10F2CC8C-CF1D-5544-BB35-58051BC0D607}" type="presParOf" srcId="{E134096F-7640-F041-B118-73CB971B694C}" destId="{DBADFAD2-02E8-7E4F-B903-1171E6D13FFE}" srcOrd="2" destOrd="0" presId="urn:microsoft.com/office/officeart/2005/8/layout/process1"/>
    <dgm:cxn modelId="{C0064A64-7BBC-BF48-93A1-C7B487243200}" type="presParOf" srcId="{E134096F-7640-F041-B118-73CB971B694C}" destId="{2267A58D-0724-A742-9065-67DB9D31AE9E}" srcOrd="3" destOrd="0" presId="urn:microsoft.com/office/officeart/2005/8/layout/process1"/>
    <dgm:cxn modelId="{571E5E3D-009C-C94F-847D-C844F4C7F7C5}" type="presParOf" srcId="{2267A58D-0724-A742-9065-67DB9D31AE9E}" destId="{DB293047-E683-2F4F-8261-30F205FB1F93}" srcOrd="0" destOrd="0" presId="urn:microsoft.com/office/officeart/2005/8/layout/process1"/>
    <dgm:cxn modelId="{DA1D1B23-35BC-AF4A-9F9E-821DB6890A8F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Clonal Amplification</a:t>
          </a:r>
          <a:endParaRPr lang="en-US" dirty="0">
            <a:solidFill>
              <a:schemeClr val="bg1"/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3722EF3C-7A4A-C84E-A446-CF4DDFFA7A15}" type="presOf" srcId="{5E35B8EB-5265-A142-8222-2B171A45A127}" destId="{7656439E-56E0-2746-8A0E-0FF898CA2C41}" srcOrd="0" destOrd="0" presId="urn:microsoft.com/office/officeart/2005/8/layout/process1"/>
    <dgm:cxn modelId="{C82C94E2-820F-4645-8086-F7B43792541F}" type="presOf" srcId="{307991DC-AD68-C848-AAFF-4D2BAED95004}" destId="{DB293047-E683-2F4F-8261-30F205FB1F93}" srcOrd="1" destOrd="0" presId="urn:microsoft.com/office/officeart/2005/8/layout/process1"/>
    <dgm:cxn modelId="{FD55C45F-81DB-9C4C-933E-DC665565A327}" type="presOf" srcId="{307991DC-AD68-C848-AAFF-4D2BAED95004}" destId="{2267A58D-0724-A742-9065-67DB9D31AE9E}" srcOrd="0" destOrd="0" presId="urn:microsoft.com/office/officeart/2005/8/layout/process1"/>
    <dgm:cxn modelId="{5184A7D6-88FF-D846-8F93-BDAEA4B3BC47}" type="presOf" srcId="{0776666A-ADD7-744A-8DB9-1278FEE2B2D9}" destId="{E134096F-7640-F041-B118-73CB971B694C}" srcOrd="0" destOrd="0" presId="urn:microsoft.com/office/officeart/2005/8/layout/process1"/>
    <dgm:cxn modelId="{4989AC4B-0402-0F48-BAC8-3A3DF70AFDCB}" type="presOf" srcId="{6ACDC245-922D-954F-A81F-0176A7DEFB1B}" destId="{DBADFAD2-02E8-7E4F-B903-1171E6D13FFE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B810FB7D-C4A2-774F-B1A0-A241A09549BF}" type="presOf" srcId="{C17F919B-59BA-DE44-8158-D4F1AED0294E}" destId="{D5EC7563-4BB7-954E-8865-9D8FF834D0A9}" srcOrd="0" destOrd="0" presId="urn:microsoft.com/office/officeart/2005/8/layout/process1"/>
    <dgm:cxn modelId="{920CD7E1-80E6-4D4F-85B3-C590F73F43FE}" type="presOf" srcId="{6C2BB520-D2EE-6E49-B449-E1B9FAE06EE3}" destId="{27AC6237-CA41-764D-AC96-A89421103142}" srcOrd="1" destOrd="0" presId="urn:microsoft.com/office/officeart/2005/8/layout/process1"/>
    <dgm:cxn modelId="{0670B7C4-3CB0-A04F-9208-9A4219D33954}" type="presOf" srcId="{6C2BB520-D2EE-6E49-B449-E1B9FAE06EE3}" destId="{0E292332-1FDE-8643-B7D3-466C6BF33250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3488D63F-A959-D84D-9B69-68684BA0FB90}" type="presParOf" srcId="{E134096F-7640-F041-B118-73CB971B694C}" destId="{D5EC7563-4BB7-954E-8865-9D8FF834D0A9}" srcOrd="0" destOrd="0" presId="urn:microsoft.com/office/officeart/2005/8/layout/process1"/>
    <dgm:cxn modelId="{A02F2400-0016-094A-AD2B-DD18946E5698}" type="presParOf" srcId="{E134096F-7640-F041-B118-73CB971B694C}" destId="{0E292332-1FDE-8643-B7D3-466C6BF33250}" srcOrd="1" destOrd="0" presId="urn:microsoft.com/office/officeart/2005/8/layout/process1"/>
    <dgm:cxn modelId="{FABF226B-9B05-9C47-9020-A3E6CB9757EE}" type="presParOf" srcId="{0E292332-1FDE-8643-B7D3-466C6BF33250}" destId="{27AC6237-CA41-764D-AC96-A89421103142}" srcOrd="0" destOrd="0" presId="urn:microsoft.com/office/officeart/2005/8/layout/process1"/>
    <dgm:cxn modelId="{01A04764-4B38-7145-9CCB-45ED2720E3EC}" type="presParOf" srcId="{E134096F-7640-F041-B118-73CB971B694C}" destId="{DBADFAD2-02E8-7E4F-B903-1171E6D13FFE}" srcOrd="2" destOrd="0" presId="urn:microsoft.com/office/officeart/2005/8/layout/process1"/>
    <dgm:cxn modelId="{F9139786-FDCD-004E-8E55-266A455F837A}" type="presParOf" srcId="{E134096F-7640-F041-B118-73CB971B694C}" destId="{2267A58D-0724-A742-9065-67DB9D31AE9E}" srcOrd="3" destOrd="0" presId="urn:microsoft.com/office/officeart/2005/8/layout/process1"/>
    <dgm:cxn modelId="{98A325D7-26A8-AC4D-BDC5-BB21EA388917}" type="presParOf" srcId="{2267A58D-0724-A742-9065-67DB9D31AE9E}" destId="{DB293047-E683-2F4F-8261-30F205FB1F93}" srcOrd="0" destOrd="0" presId="urn:microsoft.com/office/officeart/2005/8/layout/process1"/>
    <dgm:cxn modelId="{67FD269F-E9D0-8A43-AE2A-DEF5A0F508E4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Clonal Amplification</a:t>
          </a:r>
          <a:endParaRPr lang="en-US" dirty="0">
            <a:solidFill>
              <a:schemeClr val="bg1"/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F1CF1BB2-F787-8C4A-AADA-46642C0FD0BF}" type="presOf" srcId="{6ACDC245-922D-954F-A81F-0176A7DEFB1B}" destId="{DBADFAD2-02E8-7E4F-B903-1171E6D13FFE}" srcOrd="0" destOrd="0" presId="urn:microsoft.com/office/officeart/2005/8/layout/process1"/>
    <dgm:cxn modelId="{961D6B15-5D00-724D-898F-D54ABC974B8E}" type="presOf" srcId="{C17F919B-59BA-DE44-8158-D4F1AED0294E}" destId="{D5EC7563-4BB7-954E-8865-9D8FF834D0A9}" srcOrd="0" destOrd="0" presId="urn:microsoft.com/office/officeart/2005/8/layout/process1"/>
    <dgm:cxn modelId="{8033FA2C-05C9-F842-AA56-42E88A7C7715}" type="presOf" srcId="{307991DC-AD68-C848-AAFF-4D2BAED95004}" destId="{DB293047-E683-2F4F-8261-30F205FB1F93}" srcOrd="1" destOrd="0" presId="urn:microsoft.com/office/officeart/2005/8/layout/process1"/>
    <dgm:cxn modelId="{CBF727AA-A277-E945-BDE2-B8A4F482DF88}" type="presOf" srcId="{6C2BB520-D2EE-6E49-B449-E1B9FAE06EE3}" destId="{27AC6237-CA41-764D-AC96-A89421103142}" srcOrd="1" destOrd="0" presId="urn:microsoft.com/office/officeart/2005/8/layout/process1"/>
    <dgm:cxn modelId="{207CD21D-DCDA-5A46-9FDC-FF9BF920D2E4}" type="presOf" srcId="{5E35B8EB-5265-A142-8222-2B171A45A127}" destId="{7656439E-56E0-2746-8A0E-0FF898CA2C41}" srcOrd="0" destOrd="0" presId="urn:microsoft.com/office/officeart/2005/8/layout/process1"/>
    <dgm:cxn modelId="{88D442E2-70EC-534B-A2B3-817399BFB9B9}" type="presOf" srcId="{0776666A-ADD7-744A-8DB9-1278FEE2B2D9}" destId="{E134096F-7640-F041-B118-73CB971B694C}" srcOrd="0" destOrd="0" presId="urn:microsoft.com/office/officeart/2005/8/layout/process1"/>
    <dgm:cxn modelId="{1F3E0DE2-09F7-D743-B411-C405FA2B9DEB}" type="presOf" srcId="{307991DC-AD68-C848-AAFF-4D2BAED95004}" destId="{2267A58D-0724-A742-9065-67DB9D31AE9E}" srcOrd="0" destOrd="0" presId="urn:microsoft.com/office/officeart/2005/8/layout/process1"/>
    <dgm:cxn modelId="{33BABFCD-A0D1-7949-9889-E53DF2C67069}" type="presOf" srcId="{6C2BB520-D2EE-6E49-B449-E1B9FAE06EE3}" destId="{0E292332-1FDE-8643-B7D3-466C6BF33250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367D2E8C-7CBB-A747-8EDF-5827AA89AD75}" type="presParOf" srcId="{E134096F-7640-F041-B118-73CB971B694C}" destId="{D5EC7563-4BB7-954E-8865-9D8FF834D0A9}" srcOrd="0" destOrd="0" presId="urn:microsoft.com/office/officeart/2005/8/layout/process1"/>
    <dgm:cxn modelId="{01F2C3A5-0DE0-FF43-8503-20C93F7EE6F8}" type="presParOf" srcId="{E134096F-7640-F041-B118-73CB971B694C}" destId="{0E292332-1FDE-8643-B7D3-466C6BF33250}" srcOrd="1" destOrd="0" presId="urn:microsoft.com/office/officeart/2005/8/layout/process1"/>
    <dgm:cxn modelId="{A78554EE-3B63-6246-B9DE-B5FA08D7EDD3}" type="presParOf" srcId="{0E292332-1FDE-8643-B7D3-466C6BF33250}" destId="{27AC6237-CA41-764D-AC96-A89421103142}" srcOrd="0" destOrd="0" presId="urn:microsoft.com/office/officeart/2005/8/layout/process1"/>
    <dgm:cxn modelId="{459FF1B2-22BF-B542-80E7-48E81B1D3939}" type="presParOf" srcId="{E134096F-7640-F041-B118-73CB971B694C}" destId="{DBADFAD2-02E8-7E4F-B903-1171E6D13FFE}" srcOrd="2" destOrd="0" presId="urn:microsoft.com/office/officeart/2005/8/layout/process1"/>
    <dgm:cxn modelId="{EC59C802-DF44-014A-BAC2-4324FAF8DF5C}" type="presParOf" srcId="{E134096F-7640-F041-B118-73CB971B694C}" destId="{2267A58D-0724-A742-9065-67DB9D31AE9E}" srcOrd="3" destOrd="0" presId="urn:microsoft.com/office/officeart/2005/8/layout/process1"/>
    <dgm:cxn modelId="{EAF99C21-F43D-A54D-A3A1-51EC4906DDD6}" type="presParOf" srcId="{2267A58D-0724-A742-9065-67DB9D31AE9E}" destId="{DB293047-E683-2F4F-8261-30F205FB1F93}" srcOrd="0" destOrd="0" presId="urn:microsoft.com/office/officeart/2005/8/layout/process1"/>
    <dgm:cxn modelId="{B8316448-A320-3A4E-97F6-127CCC15580F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Clonal Amplification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Parallel sequencing</a:t>
          </a:r>
          <a:endParaRPr lang="en-US" dirty="0">
            <a:solidFill>
              <a:schemeClr val="bg1"/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4AC39D-0275-744C-A531-EE4990326BA8}" type="presOf" srcId="{6ACDC245-922D-954F-A81F-0176A7DEFB1B}" destId="{DBADFAD2-02E8-7E4F-B903-1171E6D13FFE}" srcOrd="0" destOrd="0" presId="urn:microsoft.com/office/officeart/2005/8/layout/process1"/>
    <dgm:cxn modelId="{D5B5A111-6371-3E4A-94C4-2FDF11708A04}" type="presOf" srcId="{0776666A-ADD7-744A-8DB9-1278FEE2B2D9}" destId="{E134096F-7640-F041-B118-73CB971B694C}" srcOrd="0" destOrd="0" presId="urn:microsoft.com/office/officeart/2005/8/layout/process1"/>
    <dgm:cxn modelId="{16F25FB2-69FC-694D-812C-69BBE3A1474D}" type="presOf" srcId="{6C2BB520-D2EE-6E49-B449-E1B9FAE06EE3}" destId="{27AC6237-CA41-764D-AC96-A89421103142}" srcOrd="1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3BD7BF5A-4B85-0A4A-BEEB-121FC10CAE80}" type="presOf" srcId="{307991DC-AD68-C848-AAFF-4D2BAED95004}" destId="{2267A58D-0724-A742-9065-67DB9D31AE9E}" srcOrd="0" destOrd="0" presId="urn:microsoft.com/office/officeart/2005/8/layout/process1"/>
    <dgm:cxn modelId="{C17C174B-2217-484B-9455-A2847D28D980}" type="presOf" srcId="{C17F919B-59BA-DE44-8158-D4F1AED0294E}" destId="{D5EC7563-4BB7-954E-8865-9D8FF834D0A9}" srcOrd="0" destOrd="0" presId="urn:microsoft.com/office/officeart/2005/8/layout/process1"/>
    <dgm:cxn modelId="{48656432-8F67-B946-963C-2620B88D48F2}" type="presOf" srcId="{6C2BB520-D2EE-6E49-B449-E1B9FAE06EE3}" destId="{0E292332-1FDE-8643-B7D3-466C6BF33250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CED9A648-D8FB-954C-AF1D-E0BFF5AA4DE3}" type="presOf" srcId="{5E35B8EB-5265-A142-8222-2B171A45A127}" destId="{7656439E-56E0-2746-8A0E-0FF898CA2C41}" srcOrd="0" destOrd="0" presId="urn:microsoft.com/office/officeart/2005/8/layout/process1"/>
    <dgm:cxn modelId="{0BB38036-E88C-3B41-829E-8F694599ECB2}" type="presOf" srcId="{307991DC-AD68-C848-AAFF-4D2BAED95004}" destId="{DB293047-E683-2F4F-8261-30F205FB1F93}" srcOrd="1" destOrd="0" presId="urn:microsoft.com/office/officeart/2005/8/layout/process1"/>
    <dgm:cxn modelId="{353AD1CE-1C86-5446-B3CD-C2239605F340}" type="presParOf" srcId="{E134096F-7640-F041-B118-73CB971B694C}" destId="{D5EC7563-4BB7-954E-8865-9D8FF834D0A9}" srcOrd="0" destOrd="0" presId="urn:microsoft.com/office/officeart/2005/8/layout/process1"/>
    <dgm:cxn modelId="{73C61BA8-2F94-2949-A1A8-A83436F5069E}" type="presParOf" srcId="{E134096F-7640-F041-B118-73CB971B694C}" destId="{0E292332-1FDE-8643-B7D3-466C6BF33250}" srcOrd="1" destOrd="0" presId="urn:microsoft.com/office/officeart/2005/8/layout/process1"/>
    <dgm:cxn modelId="{A7F56E8A-CF72-DA4D-9367-9CB94E49D6F8}" type="presParOf" srcId="{0E292332-1FDE-8643-B7D3-466C6BF33250}" destId="{27AC6237-CA41-764D-AC96-A89421103142}" srcOrd="0" destOrd="0" presId="urn:microsoft.com/office/officeart/2005/8/layout/process1"/>
    <dgm:cxn modelId="{9F9DAE94-53EE-D940-9C36-7FE95406D6F9}" type="presParOf" srcId="{E134096F-7640-F041-B118-73CB971B694C}" destId="{DBADFAD2-02E8-7E4F-B903-1171E6D13FFE}" srcOrd="2" destOrd="0" presId="urn:microsoft.com/office/officeart/2005/8/layout/process1"/>
    <dgm:cxn modelId="{28288807-1983-C54B-AC23-4EF3CFFD7951}" type="presParOf" srcId="{E134096F-7640-F041-B118-73CB971B694C}" destId="{2267A58D-0724-A742-9065-67DB9D31AE9E}" srcOrd="3" destOrd="0" presId="urn:microsoft.com/office/officeart/2005/8/layout/process1"/>
    <dgm:cxn modelId="{06051B37-CE48-C944-BAB3-041F7582652B}" type="presParOf" srcId="{2267A58D-0724-A742-9065-67DB9D31AE9E}" destId="{DB293047-E683-2F4F-8261-30F205FB1F93}" srcOrd="0" destOrd="0" presId="urn:microsoft.com/office/officeart/2005/8/layout/process1"/>
    <dgm:cxn modelId="{010AD113-9D58-2E4B-8419-BBF545D46580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Clonal Amplification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Parallel sequencing</a:t>
          </a:r>
          <a:endParaRPr lang="en-US" dirty="0">
            <a:solidFill>
              <a:schemeClr val="bg1"/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EB2343-AB0E-CB44-B1F0-EA69F6C16CED}" type="presOf" srcId="{6C2BB520-D2EE-6E49-B449-E1B9FAE06EE3}" destId="{27AC6237-CA41-764D-AC96-A89421103142}" srcOrd="1" destOrd="0" presId="urn:microsoft.com/office/officeart/2005/8/layout/process1"/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FCA8F0CA-BFA5-A14F-869A-DCC842B645F2}" type="presOf" srcId="{6ACDC245-922D-954F-A81F-0176A7DEFB1B}" destId="{DBADFAD2-02E8-7E4F-B903-1171E6D13FFE}" srcOrd="0" destOrd="0" presId="urn:microsoft.com/office/officeart/2005/8/layout/process1"/>
    <dgm:cxn modelId="{3A00208D-A91E-9342-AEF7-9A0F6507E073}" type="presOf" srcId="{0776666A-ADD7-744A-8DB9-1278FEE2B2D9}" destId="{E134096F-7640-F041-B118-73CB971B694C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2E49197B-97A8-7244-A56B-FB1F28516D91}" type="presOf" srcId="{C17F919B-59BA-DE44-8158-D4F1AED0294E}" destId="{D5EC7563-4BB7-954E-8865-9D8FF834D0A9}" srcOrd="0" destOrd="0" presId="urn:microsoft.com/office/officeart/2005/8/layout/process1"/>
    <dgm:cxn modelId="{5850BDBF-AEF2-E947-AE74-5DE65A2FA9EC}" type="presOf" srcId="{307991DC-AD68-C848-AAFF-4D2BAED95004}" destId="{DB293047-E683-2F4F-8261-30F205FB1F93}" srcOrd="1" destOrd="0" presId="urn:microsoft.com/office/officeart/2005/8/layout/process1"/>
    <dgm:cxn modelId="{D1F5D5B1-7084-944D-96BD-57D23292A493}" type="presOf" srcId="{6C2BB520-D2EE-6E49-B449-E1B9FAE06EE3}" destId="{0E292332-1FDE-8643-B7D3-466C6BF33250}" srcOrd="0" destOrd="0" presId="urn:microsoft.com/office/officeart/2005/8/layout/process1"/>
    <dgm:cxn modelId="{C02DCF28-56C3-264E-A243-293E0874BB68}" type="presOf" srcId="{307991DC-AD68-C848-AAFF-4D2BAED95004}" destId="{2267A58D-0724-A742-9065-67DB9D31AE9E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867EF491-5EA9-804D-B259-6A3192A6D919}" type="presOf" srcId="{5E35B8EB-5265-A142-8222-2B171A45A127}" destId="{7656439E-56E0-2746-8A0E-0FF898CA2C41}" srcOrd="0" destOrd="0" presId="urn:microsoft.com/office/officeart/2005/8/layout/process1"/>
    <dgm:cxn modelId="{68D5FF6B-13F3-2347-A92A-1D574D218A6B}" type="presParOf" srcId="{E134096F-7640-F041-B118-73CB971B694C}" destId="{D5EC7563-4BB7-954E-8865-9D8FF834D0A9}" srcOrd="0" destOrd="0" presId="urn:microsoft.com/office/officeart/2005/8/layout/process1"/>
    <dgm:cxn modelId="{DCB839C3-364F-4645-A91B-12A3BC317E28}" type="presParOf" srcId="{E134096F-7640-F041-B118-73CB971B694C}" destId="{0E292332-1FDE-8643-B7D3-466C6BF33250}" srcOrd="1" destOrd="0" presId="urn:microsoft.com/office/officeart/2005/8/layout/process1"/>
    <dgm:cxn modelId="{5C96F825-39DC-0444-8A61-B0CD85315DC4}" type="presParOf" srcId="{0E292332-1FDE-8643-B7D3-466C6BF33250}" destId="{27AC6237-CA41-764D-AC96-A89421103142}" srcOrd="0" destOrd="0" presId="urn:microsoft.com/office/officeart/2005/8/layout/process1"/>
    <dgm:cxn modelId="{EBC403D8-CB97-2C41-9641-2E4D22C08E4C}" type="presParOf" srcId="{E134096F-7640-F041-B118-73CB971B694C}" destId="{DBADFAD2-02E8-7E4F-B903-1171E6D13FFE}" srcOrd="2" destOrd="0" presId="urn:microsoft.com/office/officeart/2005/8/layout/process1"/>
    <dgm:cxn modelId="{BDCA3D39-0D87-6E42-9444-40CC69F2654A}" type="presParOf" srcId="{E134096F-7640-F041-B118-73CB971B694C}" destId="{2267A58D-0724-A742-9065-67DB9D31AE9E}" srcOrd="3" destOrd="0" presId="urn:microsoft.com/office/officeart/2005/8/layout/process1"/>
    <dgm:cxn modelId="{40C44C20-1EE4-814E-BE68-17DE7B37FF3C}" type="presParOf" srcId="{2267A58D-0724-A742-9065-67DB9D31AE9E}" destId="{DB293047-E683-2F4F-8261-30F205FB1F93}" srcOrd="0" destOrd="0" presId="urn:microsoft.com/office/officeart/2005/8/layout/process1"/>
    <dgm:cxn modelId="{59D61E14-05EF-B249-83A6-AB79F29D8998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Clonal Amplification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Parallel sequencing</a:t>
          </a:r>
          <a:endParaRPr lang="en-US" dirty="0">
            <a:solidFill>
              <a:schemeClr val="bg1"/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0870FD-C314-F245-A279-B80F3D718C41}" type="presOf" srcId="{6C2BB520-D2EE-6E49-B449-E1B9FAE06EE3}" destId="{27AC6237-CA41-764D-AC96-A89421103142}" srcOrd="1" destOrd="0" presId="urn:microsoft.com/office/officeart/2005/8/layout/process1"/>
    <dgm:cxn modelId="{17F8408A-693D-9943-BD57-063661431611}" type="presOf" srcId="{6ACDC245-922D-954F-A81F-0176A7DEFB1B}" destId="{DBADFAD2-02E8-7E4F-B903-1171E6D13FFE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E4900695-649D-9E44-8EAB-87B633000B84}" type="presOf" srcId="{5E35B8EB-5265-A142-8222-2B171A45A127}" destId="{7656439E-56E0-2746-8A0E-0FF898CA2C41}" srcOrd="0" destOrd="0" presId="urn:microsoft.com/office/officeart/2005/8/layout/process1"/>
    <dgm:cxn modelId="{30754F56-C5FB-E54C-BC0E-575F29781ADC}" type="presOf" srcId="{6C2BB520-D2EE-6E49-B449-E1B9FAE06EE3}" destId="{0E292332-1FDE-8643-B7D3-466C6BF33250}" srcOrd="0" destOrd="0" presId="urn:microsoft.com/office/officeart/2005/8/layout/process1"/>
    <dgm:cxn modelId="{C54F28F4-1AC9-934A-AAC5-EE7CE00DCF3A}" type="presOf" srcId="{307991DC-AD68-C848-AAFF-4D2BAED95004}" destId="{DB293047-E683-2F4F-8261-30F205FB1F93}" srcOrd="1" destOrd="0" presId="urn:microsoft.com/office/officeart/2005/8/layout/process1"/>
    <dgm:cxn modelId="{7E4BBB50-0445-5441-A81C-2903635B387B}" type="presOf" srcId="{307991DC-AD68-C848-AAFF-4D2BAED95004}" destId="{2267A58D-0724-A742-9065-67DB9D31AE9E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5A84331B-4BB0-A941-B603-25E126A9E1A5}" type="presOf" srcId="{C17F919B-59BA-DE44-8158-D4F1AED0294E}" destId="{D5EC7563-4BB7-954E-8865-9D8FF834D0A9}" srcOrd="0" destOrd="0" presId="urn:microsoft.com/office/officeart/2005/8/layout/process1"/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27E31350-BB38-9F4E-B049-201493F093DB}" type="presOf" srcId="{0776666A-ADD7-744A-8DB9-1278FEE2B2D9}" destId="{E134096F-7640-F041-B118-73CB971B694C}" srcOrd="0" destOrd="0" presId="urn:microsoft.com/office/officeart/2005/8/layout/process1"/>
    <dgm:cxn modelId="{40CB1F57-82CD-6043-8022-DE698E288E91}" type="presParOf" srcId="{E134096F-7640-F041-B118-73CB971B694C}" destId="{D5EC7563-4BB7-954E-8865-9D8FF834D0A9}" srcOrd="0" destOrd="0" presId="urn:microsoft.com/office/officeart/2005/8/layout/process1"/>
    <dgm:cxn modelId="{B13D3516-DD3F-4148-A31B-65F16394D58E}" type="presParOf" srcId="{E134096F-7640-F041-B118-73CB971B694C}" destId="{0E292332-1FDE-8643-B7D3-466C6BF33250}" srcOrd="1" destOrd="0" presId="urn:microsoft.com/office/officeart/2005/8/layout/process1"/>
    <dgm:cxn modelId="{CAB19A82-4273-AC4E-AC9A-0A7BB1C9979C}" type="presParOf" srcId="{0E292332-1FDE-8643-B7D3-466C6BF33250}" destId="{27AC6237-CA41-764D-AC96-A89421103142}" srcOrd="0" destOrd="0" presId="urn:microsoft.com/office/officeart/2005/8/layout/process1"/>
    <dgm:cxn modelId="{0C7FBD10-8B37-5C46-8A99-8578088800EF}" type="presParOf" srcId="{E134096F-7640-F041-B118-73CB971B694C}" destId="{DBADFAD2-02E8-7E4F-B903-1171E6D13FFE}" srcOrd="2" destOrd="0" presId="urn:microsoft.com/office/officeart/2005/8/layout/process1"/>
    <dgm:cxn modelId="{16BD9646-A757-6D47-A4F9-1F9B3DB8EC68}" type="presParOf" srcId="{E134096F-7640-F041-B118-73CB971B694C}" destId="{2267A58D-0724-A742-9065-67DB9D31AE9E}" srcOrd="3" destOrd="0" presId="urn:microsoft.com/office/officeart/2005/8/layout/process1"/>
    <dgm:cxn modelId="{928EDA8D-1209-EC4C-A364-A7ACF95B6303}" type="presParOf" srcId="{2267A58D-0724-A742-9065-67DB9D31AE9E}" destId="{DB293047-E683-2F4F-8261-30F205FB1F93}" srcOrd="0" destOrd="0" presId="urn:microsoft.com/office/officeart/2005/8/layout/process1"/>
    <dgm:cxn modelId="{B140EC05-5F12-1840-92DC-B0D541DF6802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Clonal Amplification</a:t>
          </a:r>
          <a:endParaRPr lang="en-US" dirty="0">
            <a:solidFill>
              <a:schemeClr val="bg1"/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985B45-D289-A842-8567-8617409F26D9}" type="presOf" srcId="{C17F919B-59BA-DE44-8158-D4F1AED0294E}" destId="{D5EC7563-4BB7-954E-8865-9D8FF834D0A9}" srcOrd="0" destOrd="0" presId="urn:microsoft.com/office/officeart/2005/8/layout/process1"/>
    <dgm:cxn modelId="{7757853A-A391-EA4E-B4E7-C7F98BAC874F}" type="presOf" srcId="{6C2BB520-D2EE-6E49-B449-E1B9FAE06EE3}" destId="{27AC6237-CA41-764D-AC96-A89421103142}" srcOrd="1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17BD6E83-EEB2-C748-A577-9448817F7818}" type="presOf" srcId="{6ACDC245-922D-954F-A81F-0176A7DEFB1B}" destId="{DBADFAD2-02E8-7E4F-B903-1171E6D13FFE}" srcOrd="0" destOrd="0" presId="urn:microsoft.com/office/officeart/2005/8/layout/process1"/>
    <dgm:cxn modelId="{FD776559-96C5-CD43-9CA6-82A8651F088F}" type="presOf" srcId="{6C2BB520-D2EE-6E49-B449-E1B9FAE06EE3}" destId="{0E292332-1FDE-8643-B7D3-466C6BF33250}" srcOrd="0" destOrd="0" presId="urn:microsoft.com/office/officeart/2005/8/layout/process1"/>
    <dgm:cxn modelId="{68E87193-A3FD-C042-A9A7-F393E8464346}" type="presOf" srcId="{0776666A-ADD7-744A-8DB9-1278FEE2B2D9}" destId="{E134096F-7640-F041-B118-73CB971B694C}" srcOrd="0" destOrd="0" presId="urn:microsoft.com/office/officeart/2005/8/layout/process1"/>
    <dgm:cxn modelId="{651C3789-E0AE-0C47-80F6-37C2728C4B61}" type="presOf" srcId="{307991DC-AD68-C848-AAFF-4D2BAED95004}" destId="{DB293047-E683-2F4F-8261-30F205FB1F93}" srcOrd="1" destOrd="0" presId="urn:microsoft.com/office/officeart/2005/8/layout/process1"/>
    <dgm:cxn modelId="{363D33BA-5B60-D14B-92CD-AD7A03CEB30F}" type="presOf" srcId="{307991DC-AD68-C848-AAFF-4D2BAED95004}" destId="{2267A58D-0724-A742-9065-67DB9D31AE9E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E1E39E03-0F60-964C-ADA1-69DA8D6538E4}" type="presOf" srcId="{5E35B8EB-5265-A142-8222-2B171A45A127}" destId="{7656439E-56E0-2746-8A0E-0FF898CA2C41}" srcOrd="0" destOrd="0" presId="urn:microsoft.com/office/officeart/2005/8/layout/process1"/>
    <dgm:cxn modelId="{E51E7243-301D-3949-A950-5A4B834C35E9}" type="presParOf" srcId="{E134096F-7640-F041-B118-73CB971B694C}" destId="{D5EC7563-4BB7-954E-8865-9D8FF834D0A9}" srcOrd="0" destOrd="0" presId="urn:microsoft.com/office/officeart/2005/8/layout/process1"/>
    <dgm:cxn modelId="{1DB3DF71-9891-0A4C-9356-0599A717E9B6}" type="presParOf" srcId="{E134096F-7640-F041-B118-73CB971B694C}" destId="{0E292332-1FDE-8643-B7D3-466C6BF33250}" srcOrd="1" destOrd="0" presId="urn:microsoft.com/office/officeart/2005/8/layout/process1"/>
    <dgm:cxn modelId="{6CAD895F-9AEF-5749-B394-061B43AC9FEC}" type="presParOf" srcId="{0E292332-1FDE-8643-B7D3-466C6BF33250}" destId="{27AC6237-CA41-764D-AC96-A89421103142}" srcOrd="0" destOrd="0" presId="urn:microsoft.com/office/officeart/2005/8/layout/process1"/>
    <dgm:cxn modelId="{556EB87A-4CBB-AB43-9847-EE1070FE5791}" type="presParOf" srcId="{E134096F-7640-F041-B118-73CB971B694C}" destId="{DBADFAD2-02E8-7E4F-B903-1171E6D13FFE}" srcOrd="2" destOrd="0" presId="urn:microsoft.com/office/officeart/2005/8/layout/process1"/>
    <dgm:cxn modelId="{DA24B8D3-606E-5540-B838-5B8ABA3C62E1}" type="presParOf" srcId="{E134096F-7640-F041-B118-73CB971B694C}" destId="{2267A58D-0724-A742-9065-67DB9D31AE9E}" srcOrd="3" destOrd="0" presId="urn:microsoft.com/office/officeart/2005/8/layout/process1"/>
    <dgm:cxn modelId="{F518E876-9B58-964F-AC19-98869B01B0A3}" type="presParOf" srcId="{2267A58D-0724-A742-9065-67DB9D31AE9E}" destId="{DB293047-E683-2F4F-8261-30F205FB1F93}" srcOrd="0" destOrd="0" presId="urn:microsoft.com/office/officeart/2005/8/layout/process1"/>
    <dgm:cxn modelId="{63BFF11D-F196-8949-B9A5-24FE5CFCFC87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Clonal Amplification</a:t>
          </a:r>
          <a:endParaRPr lang="en-US" dirty="0">
            <a:solidFill>
              <a:schemeClr val="bg1"/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7F1966-4914-0540-A0EB-17AD586FF520}" type="presOf" srcId="{6C2BB520-D2EE-6E49-B449-E1B9FAE06EE3}" destId="{27AC6237-CA41-764D-AC96-A89421103142}" srcOrd="1" destOrd="0" presId="urn:microsoft.com/office/officeart/2005/8/layout/process1"/>
    <dgm:cxn modelId="{17C7E847-465E-444F-8163-369E305724CB}" type="presOf" srcId="{307991DC-AD68-C848-AAFF-4D2BAED95004}" destId="{2267A58D-0724-A742-9065-67DB9D31AE9E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AE58B0F6-2D08-4A4C-8FA9-8E616AAA3BED}" type="presOf" srcId="{6ACDC245-922D-954F-A81F-0176A7DEFB1B}" destId="{DBADFAD2-02E8-7E4F-B903-1171E6D13FFE}" srcOrd="0" destOrd="0" presId="urn:microsoft.com/office/officeart/2005/8/layout/process1"/>
    <dgm:cxn modelId="{9CBE723C-BD03-9844-984A-3126298EE1BD}" type="presOf" srcId="{307991DC-AD68-C848-AAFF-4D2BAED95004}" destId="{DB293047-E683-2F4F-8261-30F205FB1F93}" srcOrd="1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C8832771-5FD4-554C-A7DF-34BD54A0AFBD}" type="presOf" srcId="{C17F919B-59BA-DE44-8158-D4F1AED0294E}" destId="{D5EC7563-4BB7-954E-8865-9D8FF834D0A9}" srcOrd="0" destOrd="0" presId="urn:microsoft.com/office/officeart/2005/8/layout/process1"/>
    <dgm:cxn modelId="{86FE4A17-461B-0A48-8956-250CFD9CE721}" type="presOf" srcId="{5E35B8EB-5265-A142-8222-2B171A45A127}" destId="{7656439E-56E0-2746-8A0E-0FF898CA2C41}" srcOrd="0" destOrd="0" presId="urn:microsoft.com/office/officeart/2005/8/layout/process1"/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DE498318-439C-5F47-B3F2-4674C2566455}" type="presOf" srcId="{6C2BB520-D2EE-6E49-B449-E1B9FAE06EE3}" destId="{0E292332-1FDE-8643-B7D3-466C6BF33250}" srcOrd="0" destOrd="0" presId="urn:microsoft.com/office/officeart/2005/8/layout/process1"/>
    <dgm:cxn modelId="{22157725-83F9-D348-8936-F14B1CDE0761}" type="presOf" srcId="{0776666A-ADD7-744A-8DB9-1278FEE2B2D9}" destId="{E134096F-7640-F041-B118-73CB971B694C}" srcOrd="0" destOrd="0" presId="urn:microsoft.com/office/officeart/2005/8/layout/process1"/>
    <dgm:cxn modelId="{8BE5AC00-32C9-C140-9C18-E51CCE6B8AF4}" type="presParOf" srcId="{E134096F-7640-F041-B118-73CB971B694C}" destId="{D5EC7563-4BB7-954E-8865-9D8FF834D0A9}" srcOrd="0" destOrd="0" presId="urn:microsoft.com/office/officeart/2005/8/layout/process1"/>
    <dgm:cxn modelId="{0240B5F2-AB66-2149-9249-E8FA0F3EBF35}" type="presParOf" srcId="{E134096F-7640-F041-B118-73CB971B694C}" destId="{0E292332-1FDE-8643-B7D3-466C6BF33250}" srcOrd="1" destOrd="0" presId="urn:microsoft.com/office/officeart/2005/8/layout/process1"/>
    <dgm:cxn modelId="{3BBC8D71-6B42-7547-8893-0FBAA7A5AB02}" type="presParOf" srcId="{0E292332-1FDE-8643-B7D3-466C6BF33250}" destId="{27AC6237-CA41-764D-AC96-A89421103142}" srcOrd="0" destOrd="0" presId="urn:microsoft.com/office/officeart/2005/8/layout/process1"/>
    <dgm:cxn modelId="{F7365184-4041-DC44-A81A-6EE69E91A9C1}" type="presParOf" srcId="{E134096F-7640-F041-B118-73CB971B694C}" destId="{DBADFAD2-02E8-7E4F-B903-1171E6D13FFE}" srcOrd="2" destOrd="0" presId="urn:microsoft.com/office/officeart/2005/8/layout/process1"/>
    <dgm:cxn modelId="{985165EB-E3BC-9C45-BC56-EBC6DBB3EDD2}" type="presParOf" srcId="{E134096F-7640-F041-B118-73CB971B694C}" destId="{2267A58D-0724-A742-9065-67DB9D31AE9E}" srcOrd="3" destOrd="0" presId="urn:microsoft.com/office/officeart/2005/8/layout/process1"/>
    <dgm:cxn modelId="{D17537CE-C708-6F46-8EE1-111723B99EF8}" type="presParOf" srcId="{2267A58D-0724-A742-9065-67DB9D31AE9E}" destId="{DB293047-E683-2F4F-8261-30F205FB1F93}" srcOrd="0" destOrd="0" presId="urn:microsoft.com/office/officeart/2005/8/layout/process1"/>
    <dgm:cxn modelId="{96F9E5FE-A9F6-5E48-8B1F-87D36F2F6674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Clonal Amplification</a:t>
          </a:r>
          <a:endParaRPr lang="en-US" dirty="0">
            <a:solidFill>
              <a:schemeClr val="bg1"/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D52FA1-7551-FD4F-B8C8-94F82C4305B6}" type="presOf" srcId="{C17F919B-59BA-DE44-8158-D4F1AED0294E}" destId="{D5EC7563-4BB7-954E-8865-9D8FF834D0A9}" srcOrd="0" destOrd="0" presId="urn:microsoft.com/office/officeart/2005/8/layout/process1"/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B77E3C89-7A53-644D-B7E1-1EFDC98F48E0}" type="presOf" srcId="{5E35B8EB-5265-A142-8222-2B171A45A127}" destId="{7656439E-56E0-2746-8A0E-0FF898CA2C41}" srcOrd="0" destOrd="0" presId="urn:microsoft.com/office/officeart/2005/8/layout/process1"/>
    <dgm:cxn modelId="{B62B9F77-AC19-4E41-93AA-4EB3319F211F}" type="presOf" srcId="{307991DC-AD68-C848-AAFF-4D2BAED95004}" destId="{2267A58D-0724-A742-9065-67DB9D31AE9E}" srcOrd="0" destOrd="0" presId="urn:microsoft.com/office/officeart/2005/8/layout/process1"/>
    <dgm:cxn modelId="{BA18EB8E-BD84-3C4E-BBDF-9DFBDB6FAED5}" type="presOf" srcId="{6ACDC245-922D-954F-A81F-0176A7DEFB1B}" destId="{DBADFAD2-02E8-7E4F-B903-1171E6D13FFE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34F9566D-4F96-0E4A-9B53-A382B1E9F19F}" type="presOf" srcId="{6C2BB520-D2EE-6E49-B449-E1B9FAE06EE3}" destId="{27AC6237-CA41-764D-AC96-A89421103142}" srcOrd="1" destOrd="0" presId="urn:microsoft.com/office/officeart/2005/8/layout/process1"/>
    <dgm:cxn modelId="{596356BE-4CA0-E741-9145-8D8E7D979B3E}" type="presOf" srcId="{307991DC-AD68-C848-AAFF-4D2BAED95004}" destId="{DB293047-E683-2F4F-8261-30F205FB1F93}" srcOrd="1" destOrd="0" presId="urn:microsoft.com/office/officeart/2005/8/layout/process1"/>
    <dgm:cxn modelId="{7617028B-26DB-C74A-9FE4-60E8D54C3A3F}" type="presOf" srcId="{0776666A-ADD7-744A-8DB9-1278FEE2B2D9}" destId="{E134096F-7640-F041-B118-73CB971B694C}" srcOrd="0" destOrd="0" presId="urn:microsoft.com/office/officeart/2005/8/layout/process1"/>
    <dgm:cxn modelId="{44562644-6A95-4145-B99D-242EA18B6BCB}" type="presOf" srcId="{6C2BB520-D2EE-6E49-B449-E1B9FAE06EE3}" destId="{0E292332-1FDE-8643-B7D3-466C6BF33250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CE95F52C-BC81-754E-AB71-B0E305D51B3D}" type="presParOf" srcId="{E134096F-7640-F041-B118-73CB971B694C}" destId="{D5EC7563-4BB7-954E-8865-9D8FF834D0A9}" srcOrd="0" destOrd="0" presId="urn:microsoft.com/office/officeart/2005/8/layout/process1"/>
    <dgm:cxn modelId="{A5FC51A1-8247-D249-A8B2-E2C10B854DAD}" type="presParOf" srcId="{E134096F-7640-F041-B118-73CB971B694C}" destId="{0E292332-1FDE-8643-B7D3-466C6BF33250}" srcOrd="1" destOrd="0" presId="urn:microsoft.com/office/officeart/2005/8/layout/process1"/>
    <dgm:cxn modelId="{3BE0FB09-9C3C-9D4C-BFB6-A2FC43E4253F}" type="presParOf" srcId="{0E292332-1FDE-8643-B7D3-466C6BF33250}" destId="{27AC6237-CA41-764D-AC96-A89421103142}" srcOrd="0" destOrd="0" presId="urn:microsoft.com/office/officeart/2005/8/layout/process1"/>
    <dgm:cxn modelId="{EA465DB0-1CAA-704E-8E0A-F9E55FE21E16}" type="presParOf" srcId="{E134096F-7640-F041-B118-73CB971B694C}" destId="{DBADFAD2-02E8-7E4F-B903-1171E6D13FFE}" srcOrd="2" destOrd="0" presId="urn:microsoft.com/office/officeart/2005/8/layout/process1"/>
    <dgm:cxn modelId="{D8830612-E0AB-5D4C-A51F-120B21784269}" type="presParOf" srcId="{E134096F-7640-F041-B118-73CB971B694C}" destId="{2267A58D-0724-A742-9065-67DB9D31AE9E}" srcOrd="3" destOrd="0" presId="urn:microsoft.com/office/officeart/2005/8/layout/process1"/>
    <dgm:cxn modelId="{4E9C8D06-4882-C942-BCC4-2C1A706BBCB3}" type="presParOf" srcId="{2267A58D-0724-A742-9065-67DB9D31AE9E}" destId="{DB293047-E683-2F4F-8261-30F205FB1F93}" srcOrd="0" destOrd="0" presId="urn:microsoft.com/office/officeart/2005/8/layout/process1"/>
    <dgm:cxn modelId="{FA17068E-8924-0543-A12E-DD79670B1D9D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Clonal Amplification</a:t>
          </a:r>
          <a:endParaRPr lang="en-US" dirty="0">
            <a:solidFill>
              <a:schemeClr val="bg1"/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DEEA70-7475-1146-9FCE-E2AE7C2D0BB0}" type="presOf" srcId="{0776666A-ADD7-744A-8DB9-1278FEE2B2D9}" destId="{E134096F-7640-F041-B118-73CB971B694C}" srcOrd="0" destOrd="0" presId="urn:microsoft.com/office/officeart/2005/8/layout/process1"/>
    <dgm:cxn modelId="{BAD2287C-A705-8B49-AD06-1F8CE7CC1822}" type="presOf" srcId="{5E35B8EB-5265-A142-8222-2B171A45A127}" destId="{7656439E-56E0-2746-8A0E-0FF898CA2C41}" srcOrd="0" destOrd="0" presId="urn:microsoft.com/office/officeart/2005/8/layout/process1"/>
    <dgm:cxn modelId="{0E4977B3-B510-FC4A-B4B6-7541CFC092B7}" type="presOf" srcId="{307991DC-AD68-C848-AAFF-4D2BAED95004}" destId="{2267A58D-0724-A742-9065-67DB9D31AE9E}" srcOrd="0" destOrd="0" presId="urn:microsoft.com/office/officeart/2005/8/layout/process1"/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51A1156A-70E9-E047-961A-815BB160819F}" type="presOf" srcId="{6C2BB520-D2EE-6E49-B449-E1B9FAE06EE3}" destId="{0E292332-1FDE-8643-B7D3-466C6BF33250}" srcOrd="0" destOrd="0" presId="urn:microsoft.com/office/officeart/2005/8/layout/process1"/>
    <dgm:cxn modelId="{279ABB0A-C20B-084F-9CB1-CB4858178DBB}" type="presOf" srcId="{6ACDC245-922D-954F-A81F-0176A7DEFB1B}" destId="{DBADFAD2-02E8-7E4F-B903-1171E6D13FFE}" srcOrd="0" destOrd="0" presId="urn:microsoft.com/office/officeart/2005/8/layout/process1"/>
    <dgm:cxn modelId="{E8A833C1-BBC5-1548-BB54-0062C9C22139}" type="presOf" srcId="{6C2BB520-D2EE-6E49-B449-E1B9FAE06EE3}" destId="{27AC6237-CA41-764D-AC96-A89421103142}" srcOrd="1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050EFEAB-9B0F-9445-926F-D1411E38D621}" type="presOf" srcId="{C17F919B-59BA-DE44-8158-D4F1AED0294E}" destId="{D5EC7563-4BB7-954E-8865-9D8FF834D0A9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CA0341CA-7B3B-2A4B-BA3C-59EEC61CC79B}" type="presOf" srcId="{307991DC-AD68-C848-AAFF-4D2BAED95004}" destId="{DB293047-E683-2F4F-8261-30F205FB1F93}" srcOrd="1" destOrd="0" presId="urn:microsoft.com/office/officeart/2005/8/layout/process1"/>
    <dgm:cxn modelId="{EF4BFAD4-8051-D140-B07B-3050707AF459}" type="presParOf" srcId="{E134096F-7640-F041-B118-73CB971B694C}" destId="{D5EC7563-4BB7-954E-8865-9D8FF834D0A9}" srcOrd="0" destOrd="0" presId="urn:microsoft.com/office/officeart/2005/8/layout/process1"/>
    <dgm:cxn modelId="{67EAD9DF-0825-B740-B55A-52D90FA3ECDC}" type="presParOf" srcId="{E134096F-7640-F041-B118-73CB971B694C}" destId="{0E292332-1FDE-8643-B7D3-466C6BF33250}" srcOrd="1" destOrd="0" presId="urn:microsoft.com/office/officeart/2005/8/layout/process1"/>
    <dgm:cxn modelId="{D2EABAE6-82D3-C84D-81F0-A6E45A2BFF92}" type="presParOf" srcId="{0E292332-1FDE-8643-B7D3-466C6BF33250}" destId="{27AC6237-CA41-764D-AC96-A89421103142}" srcOrd="0" destOrd="0" presId="urn:microsoft.com/office/officeart/2005/8/layout/process1"/>
    <dgm:cxn modelId="{D64DB851-D218-3240-904E-40ED97653E35}" type="presParOf" srcId="{E134096F-7640-F041-B118-73CB971B694C}" destId="{DBADFAD2-02E8-7E4F-B903-1171E6D13FFE}" srcOrd="2" destOrd="0" presId="urn:microsoft.com/office/officeart/2005/8/layout/process1"/>
    <dgm:cxn modelId="{9FA79919-AC80-AE4F-9937-6513660EBDD6}" type="presParOf" srcId="{E134096F-7640-F041-B118-73CB971B694C}" destId="{2267A58D-0724-A742-9065-67DB9D31AE9E}" srcOrd="3" destOrd="0" presId="urn:microsoft.com/office/officeart/2005/8/layout/process1"/>
    <dgm:cxn modelId="{8457B54C-A628-5E48-9727-FDBFF44EE088}" type="presParOf" srcId="{2267A58D-0724-A742-9065-67DB9D31AE9E}" destId="{DB293047-E683-2F4F-8261-30F205FB1F93}" srcOrd="0" destOrd="0" presId="urn:microsoft.com/office/officeart/2005/8/layout/process1"/>
    <dgm:cxn modelId="{4FDD0BDC-0AB9-924A-B1AB-3299CEF4EF7F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Clonal Amplification</a:t>
          </a:r>
          <a:endParaRPr lang="en-US" dirty="0">
            <a:solidFill>
              <a:schemeClr val="bg1"/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6812AB-D2D2-BE45-B750-B5DB438A17A2}" type="presOf" srcId="{6ACDC245-922D-954F-A81F-0176A7DEFB1B}" destId="{DBADFAD2-02E8-7E4F-B903-1171E6D13FFE}" srcOrd="0" destOrd="0" presId="urn:microsoft.com/office/officeart/2005/8/layout/process1"/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444A1763-D324-3A4F-A887-268C33E91D8D}" type="presOf" srcId="{307991DC-AD68-C848-AAFF-4D2BAED95004}" destId="{DB293047-E683-2F4F-8261-30F205FB1F93}" srcOrd="1" destOrd="0" presId="urn:microsoft.com/office/officeart/2005/8/layout/process1"/>
    <dgm:cxn modelId="{7E2D0E77-9BE7-2E42-AF6A-3B4579A0C3CD}" type="presOf" srcId="{0776666A-ADD7-744A-8DB9-1278FEE2B2D9}" destId="{E134096F-7640-F041-B118-73CB971B694C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D6244965-B36F-1749-933A-9F3F5EBA3E8D}" type="presOf" srcId="{6C2BB520-D2EE-6E49-B449-E1B9FAE06EE3}" destId="{27AC6237-CA41-764D-AC96-A89421103142}" srcOrd="1" destOrd="0" presId="urn:microsoft.com/office/officeart/2005/8/layout/process1"/>
    <dgm:cxn modelId="{0B0915E3-3DBC-4744-B52A-5DF9E880B600}" type="presOf" srcId="{5E35B8EB-5265-A142-8222-2B171A45A127}" destId="{7656439E-56E0-2746-8A0E-0FF898CA2C41}" srcOrd="0" destOrd="0" presId="urn:microsoft.com/office/officeart/2005/8/layout/process1"/>
    <dgm:cxn modelId="{86A4F6EF-694D-1E4E-8758-8D8A281658AF}" type="presOf" srcId="{307991DC-AD68-C848-AAFF-4D2BAED95004}" destId="{2267A58D-0724-A742-9065-67DB9D31AE9E}" srcOrd="0" destOrd="0" presId="urn:microsoft.com/office/officeart/2005/8/layout/process1"/>
    <dgm:cxn modelId="{21F459E5-0193-324E-AACD-E2097F5E8BCD}" type="presOf" srcId="{C17F919B-59BA-DE44-8158-D4F1AED0294E}" destId="{D5EC7563-4BB7-954E-8865-9D8FF834D0A9}" srcOrd="0" destOrd="0" presId="urn:microsoft.com/office/officeart/2005/8/layout/process1"/>
    <dgm:cxn modelId="{8BEDC897-F1DA-AB47-941E-C4A782DC8413}" type="presOf" srcId="{6C2BB520-D2EE-6E49-B449-E1B9FAE06EE3}" destId="{0E292332-1FDE-8643-B7D3-466C6BF33250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B157E6A5-9F80-6E46-A4D8-B4EF7AEA8CE5}" type="presParOf" srcId="{E134096F-7640-F041-B118-73CB971B694C}" destId="{D5EC7563-4BB7-954E-8865-9D8FF834D0A9}" srcOrd="0" destOrd="0" presId="urn:microsoft.com/office/officeart/2005/8/layout/process1"/>
    <dgm:cxn modelId="{D335B897-6C49-624F-866B-A849A5FCA84A}" type="presParOf" srcId="{E134096F-7640-F041-B118-73CB971B694C}" destId="{0E292332-1FDE-8643-B7D3-466C6BF33250}" srcOrd="1" destOrd="0" presId="urn:microsoft.com/office/officeart/2005/8/layout/process1"/>
    <dgm:cxn modelId="{393462DB-DCE5-CC47-B2A5-E4BEC7661B06}" type="presParOf" srcId="{0E292332-1FDE-8643-B7D3-466C6BF33250}" destId="{27AC6237-CA41-764D-AC96-A89421103142}" srcOrd="0" destOrd="0" presId="urn:microsoft.com/office/officeart/2005/8/layout/process1"/>
    <dgm:cxn modelId="{B3C2249C-3C1F-9041-B014-8B218ABE4164}" type="presParOf" srcId="{E134096F-7640-F041-B118-73CB971B694C}" destId="{DBADFAD2-02E8-7E4F-B903-1171E6D13FFE}" srcOrd="2" destOrd="0" presId="urn:microsoft.com/office/officeart/2005/8/layout/process1"/>
    <dgm:cxn modelId="{9A1C9539-43CA-2349-9664-627CEEECF7BB}" type="presParOf" srcId="{E134096F-7640-F041-B118-73CB971B694C}" destId="{2267A58D-0724-A742-9065-67DB9D31AE9E}" srcOrd="3" destOrd="0" presId="urn:microsoft.com/office/officeart/2005/8/layout/process1"/>
    <dgm:cxn modelId="{9C52BD4B-7F90-D740-8C4E-03DD5F464928}" type="presParOf" srcId="{2267A58D-0724-A742-9065-67DB9D31AE9E}" destId="{DB293047-E683-2F4F-8261-30F205FB1F93}" srcOrd="0" destOrd="0" presId="urn:microsoft.com/office/officeart/2005/8/layout/process1"/>
    <dgm:cxn modelId="{5A2D6FC1-587F-5F4B-910D-BEAC75706FB1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Clonal Amplification</a:t>
          </a:r>
          <a:endParaRPr lang="en-US" dirty="0">
            <a:solidFill>
              <a:schemeClr val="bg1"/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AFA1EB-4BE7-394E-8670-59906EA1F5A3}" type="presOf" srcId="{6ACDC245-922D-954F-A81F-0176A7DEFB1B}" destId="{DBADFAD2-02E8-7E4F-B903-1171E6D13FFE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11BBB9EF-7AEA-7D42-8043-01BD94829D23}" type="presOf" srcId="{307991DC-AD68-C848-AAFF-4D2BAED95004}" destId="{2267A58D-0724-A742-9065-67DB9D31AE9E}" srcOrd="0" destOrd="0" presId="urn:microsoft.com/office/officeart/2005/8/layout/process1"/>
    <dgm:cxn modelId="{ECAD4562-3F72-AC43-AF6A-0C0F58782661}" type="presOf" srcId="{0776666A-ADD7-744A-8DB9-1278FEE2B2D9}" destId="{E134096F-7640-F041-B118-73CB971B694C}" srcOrd="0" destOrd="0" presId="urn:microsoft.com/office/officeart/2005/8/layout/process1"/>
    <dgm:cxn modelId="{43020C87-FD7D-9847-83D5-E3700CC297EA}" type="presOf" srcId="{5E35B8EB-5265-A142-8222-2B171A45A127}" destId="{7656439E-56E0-2746-8A0E-0FF898CA2C41}" srcOrd="0" destOrd="0" presId="urn:microsoft.com/office/officeart/2005/8/layout/process1"/>
    <dgm:cxn modelId="{ABB21CD3-E7E5-4547-B755-1FE837A3C49E}" type="presOf" srcId="{307991DC-AD68-C848-AAFF-4D2BAED95004}" destId="{DB293047-E683-2F4F-8261-30F205FB1F93}" srcOrd="1" destOrd="0" presId="urn:microsoft.com/office/officeart/2005/8/layout/process1"/>
    <dgm:cxn modelId="{3E7C06CA-7941-614C-ABB3-02E1BFBF6B22}" type="presOf" srcId="{C17F919B-59BA-DE44-8158-D4F1AED0294E}" destId="{D5EC7563-4BB7-954E-8865-9D8FF834D0A9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73C4771A-783E-904C-BEAB-4FDDA33C9E87}" type="presOf" srcId="{6C2BB520-D2EE-6E49-B449-E1B9FAE06EE3}" destId="{0E292332-1FDE-8643-B7D3-466C6BF33250}" srcOrd="0" destOrd="0" presId="urn:microsoft.com/office/officeart/2005/8/layout/process1"/>
    <dgm:cxn modelId="{F012F461-20D3-7D43-B3D6-D52F6CF65E92}" type="presOf" srcId="{6C2BB520-D2EE-6E49-B449-E1B9FAE06EE3}" destId="{27AC6237-CA41-764D-AC96-A89421103142}" srcOrd="1" destOrd="0" presId="urn:microsoft.com/office/officeart/2005/8/layout/process1"/>
    <dgm:cxn modelId="{DD4CAC40-F816-2548-9585-5605111367B6}" type="presParOf" srcId="{E134096F-7640-F041-B118-73CB971B694C}" destId="{D5EC7563-4BB7-954E-8865-9D8FF834D0A9}" srcOrd="0" destOrd="0" presId="urn:microsoft.com/office/officeart/2005/8/layout/process1"/>
    <dgm:cxn modelId="{3F231445-ACE6-6E4D-8100-5A6A08F1578D}" type="presParOf" srcId="{E134096F-7640-F041-B118-73CB971B694C}" destId="{0E292332-1FDE-8643-B7D3-466C6BF33250}" srcOrd="1" destOrd="0" presId="urn:microsoft.com/office/officeart/2005/8/layout/process1"/>
    <dgm:cxn modelId="{4963178D-0E1D-D940-BE28-6CF3FF60B46F}" type="presParOf" srcId="{0E292332-1FDE-8643-B7D3-466C6BF33250}" destId="{27AC6237-CA41-764D-AC96-A89421103142}" srcOrd="0" destOrd="0" presId="urn:microsoft.com/office/officeart/2005/8/layout/process1"/>
    <dgm:cxn modelId="{15869A39-146A-8840-A4F9-4DCA8B272610}" type="presParOf" srcId="{E134096F-7640-F041-B118-73CB971B694C}" destId="{DBADFAD2-02E8-7E4F-B903-1171E6D13FFE}" srcOrd="2" destOrd="0" presId="urn:microsoft.com/office/officeart/2005/8/layout/process1"/>
    <dgm:cxn modelId="{32835BE4-AC19-E549-8617-9BB05E47A143}" type="presParOf" srcId="{E134096F-7640-F041-B118-73CB971B694C}" destId="{2267A58D-0724-A742-9065-67DB9D31AE9E}" srcOrd="3" destOrd="0" presId="urn:microsoft.com/office/officeart/2005/8/layout/process1"/>
    <dgm:cxn modelId="{61D2246E-D5ED-BA40-B327-9CF0A9856EED}" type="presParOf" srcId="{2267A58D-0724-A742-9065-67DB9D31AE9E}" destId="{DB293047-E683-2F4F-8261-30F205FB1F93}" srcOrd="0" destOrd="0" presId="urn:microsoft.com/office/officeart/2005/8/layout/process1"/>
    <dgm:cxn modelId="{07416F9F-2830-9247-BD4B-6B613FCEB525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Clonal Amplification</a:t>
          </a:r>
          <a:endParaRPr lang="en-US" dirty="0">
            <a:solidFill>
              <a:schemeClr val="bg1"/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FDB8EF24-1EE0-FF4D-9455-3CD7004EE41E}" type="presOf" srcId="{6C2BB520-D2EE-6E49-B449-E1B9FAE06EE3}" destId="{27AC6237-CA41-764D-AC96-A89421103142}" srcOrd="1" destOrd="0" presId="urn:microsoft.com/office/officeart/2005/8/layout/process1"/>
    <dgm:cxn modelId="{8833BCAA-1ACB-AA42-8E44-44B9A810F114}" type="presOf" srcId="{6C2BB520-D2EE-6E49-B449-E1B9FAE06EE3}" destId="{0E292332-1FDE-8643-B7D3-466C6BF33250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A2D2818F-D46A-A64A-BD70-4DE83FD6328A}" type="presOf" srcId="{5E35B8EB-5265-A142-8222-2B171A45A127}" destId="{7656439E-56E0-2746-8A0E-0FF898CA2C41}" srcOrd="0" destOrd="0" presId="urn:microsoft.com/office/officeart/2005/8/layout/process1"/>
    <dgm:cxn modelId="{D836458C-E321-D04F-9D7E-202746862C86}" type="presOf" srcId="{0776666A-ADD7-744A-8DB9-1278FEE2B2D9}" destId="{E134096F-7640-F041-B118-73CB971B694C}" srcOrd="0" destOrd="0" presId="urn:microsoft.com/office/officeart/2005/8/layout/process1"/>
    <dgm:cxn modelId="{76776554-738C-CC43-867D-73AB48D05FAE}" type="presOf" srcId="{307991DC-AD68-C848-AAFF-4D2BAED95004}" destId="{DB293047-E683-2F4F-8261-30F205FB1F93}" srcOrd="1" destOrd="0" presId="urn:microsoft.com/office/officeart/2005/8/layout/process1"/>
    <dgm:cxn modelId="{62B848DE-7BBF-4544-8DFA-E0CA38AEB255}" type="presOf" srcId="{307991DC-AD68-C848-AAFF-4D2BAED95004}" destId="{2267A58D-0724-A742-9065-67DB9D31AE9E}" srcOrd="0" destOrd="0" presId="urn:microsoft.com/office/officeart/2005/8/layout/process1"/>
    <dgm:cxn modelId="{965C5F0E-44CD-3145-9E80-275CFBEADD08}" type="presOf" srcId="{C17F919B-59BA-DE44-8158-D4F1AED0294E}" destId="{D5EC7563-4BB7-954E-8865-9D8FF834D0A9}" srcOrd="0" destOrd="0" presId="urn:microsoft.com/office/officeart/2005/8/layout/process1"/>
    <dgm:cxn modelId="{63CA7AF6-37D4-8446-9450-788E4960B4FD}" type="presOf" srcId="{6ACDC245-922D-954F-A81F-0176A7DEFB1B}" destId="{DBADFAD2-02E8-7E4F-B903-1171E6D13FFE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87738A58-1F68-4249-BBC3-BDDDCF4AAD02}" type="presParOf" srcId="{E134096F-7640-F041-B118-73CB971B694C}" destId="{D5EC7563-4BB7-954E-8865-9D8FF834D0A9}" srcOrd="0" destOrd="0" presId="urn:microsoft.com/office/officeart/2005/8/layout/process1"/>
    <dgm:cxn modelId="{CC9779F8-287C-F345-9620-1F8E909AAE0C}" type="presParOf" srcId="{E134096F-7640-F041-B118-73CB971B694C}" destId="{0E292332-1FDE-8643-B7D3-466C6BF33250}" srcOrd="1" destOrd="0" presId="urn:microsoft.com/office/officeart/2005/8/layout/process1"/>
    <dgm:cxn modelId="{EAA6E451-7B84-5047-917F-9B1F423A23FC}" type="presParOf" srcId="{0E292332-1FDE-8643-B7D3-466C6BF33250}" destId="{27AC6237-CA41-764D-AC96-A89421103142}" srcOrd="0" destOrd="0" presId="urn:microsoft.com/office/officeart/2005/8/layout/process1"/>
    <dgm:cxn modelId="{98E8EF11-AB2C-B746-B7FB-385ECB64B5BC}" type="presParOf" srcId="{E134096F-7640-F041-B118-73CB971B694C}" destId="{DBADFAD2-02E8-7E4F-B903-1171E6D13FFE}" srcOrd="2" destOrd="0" presId="urn:microsoft.com/office/officeart/2005/8/layout/process1"/>
    <dgm:cxn modelId="{BF4724BC-D6F7-D54C-A74C-BEB9DB49DCB9}" type="presParOf" srcId="{E134096F-7640-F041-B118-73CB971B694C}" destId="{2267A58D-0724-A742-9065-67DB9D31AE9E}" srcOrd="3" destOrd="0" presId="urn:microsoft.com/office/officeart/2005/8/layout/process1"/>
    <dgm:cxn modelId="{1D18FFAD-DFC2-1E41-B568-783CF0AC35BB}" type="presParOf" srcId="{2267A58D-0724-A742-9065-67DB9D31AE9E}" destId="{DB293047-E683-2F4F-8261-30F205FB1F93}" srcOrd="0" destOrd="0" presId="urn:microsoft.com/office/officeart/2005/8/layout/process1"/>
    <dgm:cxn modelId="{DA2B3B31-5CE7-2C48-AD06-88A3C00C7CAA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Clonal Amplification</a:t>
          </a:r>
          <a:endParaRPr lang="en-US" dirty="0">
            <a:solidFill>
              <a:schemeClr val="bg1"/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938A839D-66D1-A948-B47E-E642A2BD2044}" type="presOf" srcId="{6C2BB520-D2EE-6E49-B449-E1B9FAE06EE3}" destId="{27AC6237-CA41-764D-AC96-A89421103142}" srcOrd="1" destOrd="0" presId="urn:microsoft.com/office/officeart/2005/8/layout/process1"/>
    <dgm:cxn modelId="{401D8C0C-6FA1-8D40-82E7-5EE8AB64BBAA}" type="presOf" srcId="{6C2BB520-D2EE-6E49-B449-E1B9FAE06EE3}" destId="{0E292332-1FDE-8643-B7D3-466C6BF33250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EDE72BF1-E5C8-EB44-AB07-15305B66AB8F}" type="presOf" srcId="{6ACDC245-922D-954F-A81F-0176A7DEFB1B}" destId="{DBADFAD2-02E8-7E4F-B903-1171E6D13FFE}" srcOrd="0" destOrd="0" presId="urn:microsoft.com/office/officeart/2005/8/layout/process1"/>
    <dgm:cxn modelId="{1E9076ED-FC2D-034B-8C71-FB7330B3DB18}" type="presOf" srcId="{5E35B8EB-5265-A142-8222-2B171A45A127}" destId="{7656439E-56E0-2746-8A0E-0FF898CA2C41}" srcOrd="0" destOrd="0" presId="urn:microsoft.com/office/officeart/2005/8/layout/process1"/>
    <dgm:cxn modelId="{A8C9CF42-9A28-AD4B-8335-F66935BDFA9D}" type="presOf" srcId="{C17F919B-59BA-DE44-8158-D4F1AED0294E}" destId="{D5EC7563-4BB7-954E-8865-9D8FF834D0A9}" srcOrd="0" destOrd="0" presId="urn:microsoft.com/office/officeart/2005/8/layout/process1"/>
    <dgm:cxn modelId="{794F2E40-CCE9-494A-939E-9FF45CEA4843}" type="presOf" srcId="{0776666A-ADD7-744A-8DB9-1278FEE2B2D9}" destId="{E134096F-7640-F041-B118-73CB971B694C}" srcOrd="0" destOrd="0" presId="urn:microsoft.com/office/officeart/2005/8/layout/process1"/>
    <dgm:cxn modelId="{802F9D3F-FF9A-3A43-9484-8EFA18D333B5}" type="presOf" srcId="{307991DC-AD68-C848-AAFF-4D2BAED95004}" destId="{DB293047-E683-2F4F-8261-30F205FB1F93}" srcOrd="1" destOrd="0" presId="urn:microsoft.com/office/officeart/2005/8/layout/process1"/>
    <dgm:cxn modelId="{BF0F055B-67EB-F64C-8B7D-AE11DEDA0377}" type="presOf" srcId="{307991DC-AD68-C848-AAFF-4D2BAED95004}" destId="{2267A58D-0724-A742-9065-67DB9D31AE9E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B1CC4FE5-9381-CD42-9FDD-4D164F95A559}" type="presParOf" srcId="{E134096F-7640-F041-B118-73CB971B694C}" destId="{D5EC7563-4BB7-954E-8865-9D8FF834D0A9}" srcOrd="0" destOrd="0" presId="urn:microsoft.com/office/officeart/2005/8/layout/process1"/>
    <dgm:cxn modelId="{58C1D870-210F-F345-A2B0-4D3E4131E352}" type="presParOf" srcId="{E134096F-7640-F041-B118-73CB971B694C}" destId="{0E292332-1FDE-8643-B7D3-466C6BF33250}" srcOrd="1" destOrd="0" presId="urn:microsoft.com/office/officeart/2005/8/layout/process1"/>
    <dgm:cxn modelId="{80C54592-9A9B-4F4E-8777-A392BF5D759C}" type="presParOf" srcId="{0E292332-1FDE-8643-B7D3-466C6BF33250}" destId="{27AC6237-CA41-764D-AC96-A89421103142}" srcOrd="0" destOrd="0" presId="urn:microsoft.com/office/officeart/2005/8/layout/process1"/>
    <dgm:cxn modelId="{B9070135-528D-7E4F-AA92-D12A1D5460E9}" type="presParOf" srcId="{E134096F-7640-F041-B118-73CB971B694C}" destId="{DBADFAD2-02E8-7E4F-B903-1171E6D13FFE}" srcOrd="2" destOrd="0" presId="urn:microsoft.com/office/officeart/2005/8/layout/process1"/>
    <dgm:cxn modelId="{859157D4-4275-0C42-97A2-52A99BDF2604}" type="presParOf" srcId="{E134096F-7640-F041-B118-73CB971B694C}" destId="{2267A58D-0724-A742-9065-67DB9D31AE9E}" srcOrd="3" destOrd="0" presId="urn:microsoft.com/office/officeart/2005/8/layout/process1"/>
    <dgm:cxn modelId="{54F36CCF-C499-264C-9214-0CC79FF4DAAF}" type="presParOf" srcId="{2267A58D-0724-A742-9065-67DB9D31AE9E}" destId="{DB293047-E683-2F4F-8261-30F205FB1F93}" srcOrd="0" destOrd="0" presId="urn:microsoft.com/office/officeart/2005/8/layout/process1"/>
    <dgm:cxn modelId="{8B20E6F2-A326-0F43-A464-5B4308FAAE90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Clonal Amplification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Clonal Amplification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Clonal Amplification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Clonal Amplification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Clonal Amplification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Clonal Amplification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Parallel sequencing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Clonal Amplification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Parallel sequencing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Clonal Amplification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Parallel sequencing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Clonal Amplification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Clonal Amplification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Clonal Amplification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Clonal Amplification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Clonal Amplification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Clonal Amplification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Clonal Amplification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Clonal Amplification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F6574-D568-4F3E-B4E2-EA41E2AAC578}" type="datetimeFigureOut">
              <a:rPr lang="nl-BE" smtClean="0"/>
              <a:t>29/09/2020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4CD5C-EEED-4FA8-A1F3-6FAEB1838F6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872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C3DB9-2C01-4243-A438-2FB87FAE7597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D2476-68FE-FD48-B5D2-BF54F827C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80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cificbiosciences.com/applications/denovo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pacificbiosciences.com/applications/base_modification/" TargetMode="External"/><Relationship Id="rId4" Type="http://schemas.openxmlformats.org/officeDocument/2006/relationships/hyperlink" Target="http://www.pacificbiosciences.com/applications/target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D2476-68FE-FD48-B5D2-BF54F827C9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84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D2476-68FE-FD48-B5D2-BF54F827C9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96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D2476-68FE-FD48-B5D2-BF54F827C9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52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28F100-79A4-438C-BD9F-FB09936CD6FF}" type="slidenum">
              <a:rPr lang="en-US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2075" y="742950"/>
            <a:ext cx="6615113" cy="37226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79460" y="4716086"/>
            <a:ext cx="5440293" cy="4467156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The PacBio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template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preparation creates a structurally linear and topologically circular template. The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SMRTbell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 Template can be used with a variety of sequencing protocols. A single streamlined protocol is used to create libraries of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various insert sizes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from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200 bp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to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20,000 bp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depending on the needs of the application.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 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There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is no need for routine amplification and only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500 </a:t>
            </a:r>
            <a:r>
              <a:rPr lang="en-US" dirty="0" err="1" smtClean="0">
                <a:solidFill>
                  <a:srgbClr val="000000"/>
                </a:solidFill>
                <a:ea typeface="Times New Roman"/>
                <a:cs typeface="Calibri"/>
              </a:rPr>
              <a:t>ng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of sample is required for libraries of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1 kb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or smaller. Suitable sample types include: purified genomic DNA, BACs, </a:t>
            </a:r>
            <a:r>
              <a:rPr lang="en-US" dirty="0" err="1">
                <a:solidFill>
                  <a:srgbClr val="000000"/>
                </a:solidFill>
                <a:ea typeface="Times New Roman"/>
                <a:cs typeface="Calibri"/>
              </a:rPr>
              <a:t>cDNA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libraries,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and PCR products. The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SMRTbell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 libraries are stable, and may be stored for up to six months after preparation.</a:t>
            </a:r>
            <a:endParaRPr lang="en-US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 </a:t>
            </a:r>
            <a:endParaRPr lang="en-US" dirty="0"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434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528D6D-13FD-4718-A544-445E46E7B230}" type="slidenum">
              <a:rPr lang="en-US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488" y="741363"/>
            <a:ext cx="6618287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79460" y="4716087"/>
            <a:ext cx="5440293" cy="4467156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SMRTbell</a:t>
            </a:r>
            <a:r>
              <a:rPr lang="en-US" dirty="0"/>
              <a:t> template is a double-stranded DNA template capped by hairpin loops at both ends. The </a:t>
            </a:r>
            <a:r>
              <a:rPr lang="en-US" b="1" dirty="0"/>
              <a:t>SMRTbell</a:t>
            </a:r>
            <a:r>
              <a:rPr lang="en-US" dirty="0"/>
              <a:t> template is structurally linear and topologically circular. </a:t>
            </a:r>
            <a:r>
              <a:rPr lang="en-US" dirty="0" smtClean="0"/>
              <a:t>Key </a:t>
            </a:r>
            <a:r>
              <a:rPr lang="en-US" dirty="0"/>
              <a:t>advantages </a:t>
            </a:r>
            <a:r>
              <a:rPr lang="en-US" dirty="0" smtClean="0"/>
              <a:t>of </a:t>
            </a:r>
            <a:r>
              <a:rPr lang="en-US" b="1" dirty="0" smtClean="0"/>
              <a:t>SMRTbell</a:t>
            </a:r>
            <a:r>
              <a:rPr lang="en-US" dirty="0" smtClean="0"/>
              <a:t> </a:t>
            </a:r>
            <a:r>
              <a:rPr lang="en-US" dirty="0"/>
              <a:t>template format include homogeneous structure of the templates, efficient loading into </a:t>
            </a:r>
            <a:r>
              <a:rPr lang="en-US" b="1" dirty="0"/>
              <a:t>ZMW</a:t>
            </a:r>
            <a:r>
              <a:rPr lang="en-US" dirty="0"/>
              <a:t>s, and complementary strand information in every </a:t>
            </a:r>
            <a:r>
              <a:rPr lang="en-US" dirty="0" smtClean="0"/>
              <a:t>molecule. This enables </a:t>
            </a:r>
            <a:r>
              <a:rPr lang="en-US" dirty="0"/>
              <a:t>us to apply essentially the same protocol to template generation at all size ranges.  The hairpin adapters that are ligated to each fragment of DNA provide a common primer-binding site for the DNA polymerase. The common primer binding site further helps to reduce sequencing bias and normalize sequencing performance from inserts of different </a:t>
            </a:r>
            <a:r>
              <a:rPr lang="en-US" dirty="0" smtClean="0"/>
              <a:t>sizes.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9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5D9966-CDB2-42E1-9CAF-FFC07A9A8D43}" type="slidenum">
              <a:rPr lang="en-US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488" y="739775"/>
            <a:ext cx="6618287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79460" y="4717779"/>
            <a:ext cx="5440293" cy="4467156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The </a:t>
            </a:r>
            <a:r>
              <a:rPr lang="en-US" b="1" dirty="0"/>
              <a:t>SMRTbell</a:t>
            </a:r>
            <a:r>
              <a:rPr lang="en-US" dirty="0"/>
              <a:t> template format can be used for </a:t>
            </a:r>
            <a:r>
              <a:rPr lang="en-US" dirty="0" smtClean="0"/>
              <a:t>standard</a:t>
            </a:r>
            <a:r>
              <a:rPr lang="en-US" baseline="0" dirty="0" smtClean="0"/>
              <a:t> continuous long reads </a:t>
            </a:r>
            <a:r>
              <a:rPr lang="en-US" dirty="0" smtClean="0"/>
              <a:t>and </a:t>
            </a:r>
            <a:r>
              <a:rPr lang="en-US" dirty="0"/>
              <a:t>circular consensus sequencing. </a:t>
            </a:r>
            <a:r>
              <a:rPr lang="en-US" dirty="0" smtClean="0"/>
              <a:t>For standard </a:t>
            </a:r>
            <a:r>
              <a:rPr lang="en-US" dirty="0"/>
              <a:t>sequencing, each </a:t>
            </a:r>
            <a:r>
              <a:rPr lang="en-US" b="1" dirty="0"/>
              <a:t>SMRTbell</a:t>
            </a:r>
            <a:r>
              <a:rPr lang="en-US" dirty="0"/>
              <a:t> template generates one pass on each molecule sequenced. </a:t>
            </a:r>
            <a:r>
              <a:rPr lang="en-US" dirty="0" smtClean="0"/>
              <a:t>At </a:t>
            </a:r>
            <a:r>
              <a:rPr lang="en-US" dirty="0"/>
              <a:t>the other extreme, for smaller insert sizes the </a:t>
            </a:r>
            <a:r>
              <a:rPr lang="en-US" b="1" dirty="0"/>
              <a:t>SMRTbell</a:t>
            </a:r>
            <a:r>
              <a:rPr lang="en-US" dirty="0"/>
              <a:t> template allows multiple reads to be generated on each molecule.  These can be combined together to generate a consensus read for each template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7919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333333"/>
                </a:solidFill>
              </a:rPr>
              <a:t>SMRT</a:t>
            </a:r>
            <a:r>
              <a:rPr lang="en-US" baseline="30000" dirty="0" smtClean="0">
                <a:solidFill>
                  <a:srgbClr val="333333"/>
                </a:solidFill>
              </a:rPr>
              <a:t>®</a:t>
            </a:r>
            <a:r>
              <a:rPr lang="en-US" dirty="0" smtClean="0">
                <a:solidFill>
                  <a:srgbClr val="333333"/>
                </a:solidFill>
              </a:rPr>
              <a:t> Sequencing provides greater than </a:t>
            </a:r>
            <a:r>
              <a:rPr lang="en-US" b="1" dirty="0" smtClean="0">
                <a:solidFill>
                  <a:srgbClr val="333333"/>
                </a:solidFill>
              </a:rPr>
              <a:t>99.999% (QV 50) </a:t>
            </a:r>
            <a:r>
              <a:rPr lang="en-US" dirty="0" smtClean="0">
                <a:solidFill>
                  <a:srgbClr val="333333"/>
                </a:solidFill>
              </a:rPr>
              <a:t>accurate sequencing results for resequencing and </a:t>
            </a:r>
            <a:r>
              <a:rPr lang="en-US" i="1" dirty="0" smtClean="0">
                <a:solidFill>
                  <a:srgbClr val="333333"/>
                </a:solidFill>
              </a:rPr>
              <a:t>de novo</a:t>
            </a:r>
            <a:r>
              <a:rPr lang="en-US" dirty="0" smtClean="0">
                <a:solidFill>
                  <a:srgbClr val="333333"/>
                </a:solidFill>
              </a:rPr>
              <a:t> applications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333333"/>
                </a:solidFill>
              </a:rPr>
              <a:t>independent of sequence context or GC content</a:t>
            </a:r>
          </a:p>
          <a:p>
            <a:pPr lvl="1">
              <a:lnSpc>
                <a:spcPct val="150000"/>
              </a:lnSpc>
            </a:pPr>
            <a:endParaRPr lang="en-US" dirty="0" smtClean="0">
              <a:solidFill>
                <a:srgbClr val="333333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333333"/>
                </a:solidFill>
              </a:rPr>
              <a:t>Evaluation of any sequencing technology has three aspects (single-pass error not among those):</a:t>
            </a:r>
          </a:p>
          <a:p>
            <a:pPr marL="457175" indent="-457175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rgbClr val="333333"/>
                </a:solidFill>
              </a:rPr>
              <a:t>Consensus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333333"/>
                </a:solidFill>
              </a:rPr>
              <a:t>Errors are random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333333"/>
                </a:solidFill>
              </a:rPr>
              <a:t>No systematic errors</a:t>
            </a:r>
          </a:p>
          <a:p>
            <a:pPr marL="457175" indent="-457175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rgbClr val="333333"/>
                </a:solidFill>
              </a:rPr>
              <a:t>Sequence context bias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333333"/>
                </a:solidFill>
              </a:rPr>
              <a:t>Negligible sequence context bias (high AT, high GC, repeat sequences, palindromes)</a:t>
            </a:r>
          </a:p>
          <a:p>
            <a:pPr marL="457175" indent="-457175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 smtClean="0">
                <a:solidFill>
                  <a:srgbClr val="333333"/>
                </a:solidFill>
              </a:rPr>
              <a:t>Mappability</a:t>
            </a:r>
            <a:r>
              <a:rPr lang="en-US" b="1" dirty="0" smtClean="0">
                <a:solidFill>
                  <a:srgbClr val="333333"/>
                </a:solidFill>
              </a:rPr>
              <a:t> of sequence reads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333333"/>
                </a:solidFill>
              </a:rPr>
              <a:t>Longest reads means highest quality genomes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333333"/>
                </a:solidFill>
              </a:rPr>
              <a:t>Best mapping into repetitive regions</a:t>
            </a:r>
          </a:p>
          <a:p>
            <a:pPr marL="457175" indent="-457175">
              <a:lnSpc>
                <a:spcPct val="150000"/>
              </a:lnSpc>
              <a:buFont typeface="+mj-lt"/>
              <a:buAutoNum type="arabicPeriod"/>
            </a:pPr>
            <a:endParaRPr lang="en-US" dirty="0" smtClean="0">
              <a:solidFill>
                <a:srgbClr val="333333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333333"/>
                </a:solidFill>
              </a:rPr>
              <a:t>SMRT Sequencing has excellent performance in all three areas</a:t>
            </a:r>
          </a:p>
          <a:p>
            <a:pPr defTabSz="914350">
              <a:defRPr/>
            </a:pPr>
            <a:endParaRPr lang="en-US" baseline="0" dirty="0" smtClean="0"/>
          </a:p>
          <a:p>
            <a:pPr defTabSz="914350">
              <a:defRPr/>
            </a:pPr>
            <a:endParaRPr lang="en-US" baseline="0" dirty="0" smtClean="0"/>
          </a:p>
          <a:p>
            <a:pPr defTabSz="914350">
              <a:defRPr/>
            </a:pPr>
            <a:endParaRPr lang="en-US" baseline="0" dirty="0" smtClean="0"/>
          </a:p>
          <a:p>
            <a:pPr defTabSz="914350">
              <a:defRPr/>
            </a:pPr>
            <a:r>
              <a:rPr lang="en-US" baseline="0" dirty="0" smtClean="0"/>
              <a:t>Specific strains: </a:t>
            </a:r>
            <a:r>
              <a:rPr lang="en-US" i="1" dirty="0"/>
              <a:t>E. coli </a:t>
            </a:r>
            <a:r>
              <a:rPr lang="en-US" dirty="0"/>
              <a:t>K12, </a:t>
            </a:r>
            <a:r>
              <a:rPr lang="en-US" i="1" dirty="0"/>
              <a:t>R. </a:t>
            </a:r>
            <a:r>
              <a:rPr lang="en-US" i="1" dirty="0" err="1"/>
              <a:t>palustris</a:t>
            </a:r>
            <a:r>
              <a:rPr lang="en-US" dirty="0"/>
              <a:t>, </a:t>
            </a:r>
            <a:r>
              <a:rPr lang="en-US" i="1" dirty="0"/>
              <a:t>S. aureus </a:t>
            </a:r>
            <a:r>
              <a:rPr lang="en-US" dirty="0"/>
              <a:t>USA300/TCH1516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Star</a:t>
            </a:r>
            <a:r>
              <a:rPr lang="en-US" baseline="0" dirty="0" smtClean="0"/>
              <a:t> represents point at which PacBio</a:t>
            </a:r>
            <a:r>
              <a:rPr lang="en-US" baseline="30000" dirty="0" smtClean="0"/>
              <a:t>® </a:t>
            </a:r>
            <a:r>
              <a:rPr lang="en-US" baseline="0" dirty="0" smtClean="0"/>
              <a:t>reads aligned to reference with Quiver show perfect concordance with known reference.  These would be 100% accurate, but QV score will ultimately be limited by genome size.</a:t>
            </a:r>
          </a:p>
          <a:p>
            <a:r>
              <a:rPr lang="en-US" baseline="0" dirty="0" smtClean="0"/>
              <a:t>- </a:t>
            </a:r>
            <a:r>
              <a:rPr lang="en-US" i="1" baseline="0" dirty="0" smtClean="0"/>
              <a:t>E. coli  </a:t>
            </a:r>
            <a:r>
              <a:rPr lang="en-US" baseline="0" dirty="0" smtClean="0"/>
              <a:t>has 0 variants compared to reference starting at 80X coverage</a:t>
            </a:r>
          </a:p>
          <a:p>
            <a:r>
              <a:rPr lang="en-US" baseline="0" dirty="0" smtClean="0"/>
              <a:t>- </a:t>
            </a:r>
            <a:r>
              <a:rPr lang="en-US" i="1" baseline="0" dirty="0" smtClean="0"/>
              <a:t>S. aureus </a:t>
            </a:r>
            <a:r>
              <a:rPr lang="en-US" baseline="0" dirty="0" smtClean="0"/>
              <a:t>has 0 variants compared to reference starting at 60X coverage</a:t>
            </a:r>
          </a:p>
          <a:p>
            <a:r>
              <a:rPr lang="en-US" baseline="0" dirty="0" smtClean="0"/>
              <a:t>- </a:t>
            </a:r>
            <a:r>
              <a:rPr lang="en-US" i="1" baseline="0" dirty="0" smtClean="0"/>
              <a:t>R. </a:t>
            </a:r>
            <a:r>
              <a:rPr lang="en-US" i="1" baseline="0" dirty="0" err="1" smtClean="0"/>
              <a:t>palustris</a:t>
            </a:r>
            <a:r>
              <a:rPr lang="en-US" i="1" baseline="0" dirty="0" smtClean="0"/>
              <a:t> </a:t>
            </a:r>
            <a:r>
              <a:rPr lang="en-US" baseline="0" dirty="0" smtClean="0"/>
              <a:t>still has 5 differences from the reference at 100X coverage.  These may or may not be real errors.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403D2-E378-44B9-9214-30075DBF7DAA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745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Extraordinarily long reads</a:t>
            </a:r>
            <a:r>
              <a:rPr lang="en-US" dirty="0" smtClean="0"/>
              <a:t>: Produce reads with average lengths of 3,000 to 5,000 bp, with the longest reads over 20,000 base pairs.</a:t>
            </a:r>
          </a:p>
          <a:p>
            <a:r>
              <a:rPr lang="en-US" b="1" dirty="0" smtClean="0"/>
              <a:t>Extremely high accuracy</a:t>
            </a:r>
            <a:r>
              <a:rPr lang="en-US" dirty="0" smtClean="0"/>
              <a:t>: Perform </a:t>
            </a:r>
            <a:r>
              <a:rPr lang="en-US" i="1" dirty="0" smtClean="0">
                <a:effectLst/>
                <a:hlinkClick r:id="rId3"/>
              </a:rPr>
              <a:t>de novo</a:t>
            </a:r>
            <a:r>
              <a:rPr lang="en-US" dirty="0" smtClean="0">
                <a:hlinkClick r:id="rId3"/>
              </a:rPr>
              <a:t> assembly</a:t>
            </a:r>
            <a:r>
              <a:rPr lang="en-US" dirty="0" smtClean="0"/>
              <a:t> of genomes and detect variants with greater than 99.999% accuracy. Sequence individual molecules with 99% accuracy at greater than Sanger lengths.</a:t>
            </a:r>
          </a:p>
          <a:p>
            <a:r>
              <a:rPr lang="en-US" b="1" dirty="0" smtClean="0"/>
              <a:t>Exquisite sensitivity</a:t>
            </a:r>
            <a:r>
              <a:rPr lang="en-US" dirty="0" smtClean="0"/>
              <a:t>: Detect </a:t>
            </a:r>
            <a:r>
              <a:rPr lang="en-US" dirty="0" smtClean="0">
                <a:hlinkClick r:id="rId4"/>
              </a:rPr>
              <a:t>minor variants</a:t>
            </a:r>
            <a:r>
              <a:rPr lang="en-US" dirty="0" smtClean="0"/>
              <a:t> that are present at a frequency less than 0.1%.</a:t>
            </a:r>
          </a:p>
          <a:p>
            <a:r>
              <a:rPr lang="en-US" dirty="0" smtClean="0"/>
              <a:t>For research in </a:t>
            </a:r>
            <a:r>
              <a:rPr lang="en-US" dirty="0" smtClean="0">
                <a:hlinkClick r:id="rId5"/>
              </a:rPr>
              <a:t>epigenetics and methylation</a:t>
            </a:r>
            <a:r>
              <a:rPr lang="en-US" dirty="0" smtClean="0"/>
              <a:t>, the PacBio </a:t>
            </a:r>
            <a:r>
              <a:rPr lang="en-US" i="1" dirty="0" smtClean="0">
                <a:effectLst/>
              </a:rPr>
              <a:t>RS</a:t>
            </a:r>
            <a:r>
              <a:rPr lang="en-US" dirty="0" smtClean="0"/>
              <a:t> is the only commercially available system that can:</a:t>
            </a:r>
          </a:p>
          <a:p>
            <a:r>
              <a:rPr lang="en-US" b="1" dirty="0" smtClean="0"/>
              <a:t>Discover a broad spectrum of DNA base modifications</a:t>
            </a:r>
            <a:r>
              <a:rPr lang="en-US" dirty="0" smtClean="0"/>
              <a:t>: Go beyond 5-methylcytosine and detect N6-methyladenine, N4-methylcytosine, DNA oxidative damage and other modified bases in the same sequencing run that reads the canonical base sequence.</a:t>
            </a:r>
          </a:p>
          <a:p>
            <a:endParaRPr lang="en-US" dirty="0" smtClean="0"/>
          </a:p>
          <a:p>
            <a:r>
              <a:rPr lang="en-US" dirty="0" smtClean="0"/>
              <a:t>Additionally, the PacBio </a:t>
            </a:r>
            <a:r>
              <a:rPr lang="en-US" i="1" dirty="0" smtClean="0">
                <a:effectLst/>
              </a:rPr>
              <a:t>RS</a:t>
            </a:r>
            <a:r>
              <a:rPr lang="en-US" dirty="0" smtClean="0"/>
              <a:t> offers:</a:t>
            </a:r>
          </a:p>
          <a:p>
            <a:r>
              <a:rPr lang="en-US" b="1" dirty="0" smtClean="0"/>
              <a:t>Shortest run time</a:t>
            </a:r>
            <a:r>
              <a:rPr lang="en-US" dirty="0" smtClean="0"/>
              <a:t>: Sequence for as little as 30 minutes and still get reads longer than Sanger sequencing.</a:t>
            </a:r>
          </a:p>
          <a:p>
            <a:r>
              <a:rPr lang="en-US" b="1" dirty="0" smtClean="0"/>
              <a:t>Least GC bias</a:t>
            </a:r>
            <a:r>
              <a:rPr lang="en-US" dirty="0" smtClean="0"/>
              <a:t>: Sequence through regions of extremely high or low GC content with ease, resulting in more even coverage.</a:t>
            </a:r>
          </a:p>
          <a:p>
            <a:r>
              <a:rPr lang="en-US" b="1" dirty="0" smtClean="0"/>
              <a:t>No amplification bias</a:t>
            </a:r>
            <a:r>
              <a:rPr lang="en-US" dirty="0" smtClean="0"/>
              <a:t>: Samples need not be amplified, improving coverage uniformity and avoiding artifacts.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403D2-E378-44B9-9214-30075DBF7DAA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7133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D2476-68FE-FD48-B5D2-BF54F827C95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08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Wouter Bossuyt</a:t>
            </a:r>
            <a:endParaRPr lang="en-US" dirty="0"/>
          </a:p>
        </p:txBody>
      </p:sp>
      <p:pic>
        <p:nvPicPr>
          <p:cNvPr id="10" name="Picture 2" descr="Image result for kuleuve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406" y="110972"/>
            <a:ext cx="908016" cy="3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uzleuve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406" y="613682"/>
            <a:ext cx="908016" cy="29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33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67719"/>
            <a:ext cx="12192000" cy="590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Wouter Bossuyt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DF8E9BA1-25C4-9742-86CF-BE49030C02C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7718"/>
            <a:ext cx="1854200" cy="59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0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BESHG course 2019</a:t>
            </a:r>
          </a:p>
        </p:txBody>
      </p:sp>
    </p:spTree>
    <p:extLst>
      <p:ext uri="{BB962C8B-B14F-4D97-AF65-F5344CB8AC3E}">
        <p14:creationId xmlns:p14="http://schemas.microsoft.com/office/powerpoint/2010/main" val="1710151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Wouter Bossuyt</a:t>
            </a:r>
          </a:p>
        </p:txBody>
      </p:sp>
    </p:spTree>
    <p:extLst>
      <p:ext uri="{BB962C8B-B14F-4D97-AF65-F5344CB8AC3E}">
        <p14:creationId xmlns:p14="http://schemas.microsoft.com/office/powerpoint/2010/main" val="1054178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BESHG course 2019</a:t>
            </a:r>
          </a:p>
        </p:txBody>
      </p:sp>
    </p:spTree>
    <p:extLst>
      <p:ext uri="{BB962C8B-B14F-4D97-AF65-F5344CB8AC3E}">
        <p14:creationId xmlns:p14="http://schemas.microsoft.com/office/powerpoint/2010/main" val="428771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BESHG course 2019</a:t>
            </a:r>
          </a:p>
        </p:txBody>
      </p:sp>
    </p:spTree>
    <p:extLst>
      <p:ext uri="{BB962C8B-B14F-4D97-AF65-F5344CB8AC3E}">
        <p14:creationId xmlns:p14="http://schemas.microsoft.com/office/powerpoint/2010/main" val="3795660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BESHG course 2019</a:t>
            </a:r>
          </a:p>
        </p:txBody>
      </p:sp>
    </p:spTree>
    <p:extLst>
      <p:ext uri="{BB962C8B-B14F-4D97-AF65-F5344CB8AC3E}">
        <p14:creationId xmlns:p14="http://schemas.microsoft.com/office/powerpoint/2010/main" val="3193925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267719"/>
            <a:ext cx="12192000" cy="590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Wouter Bossuyt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07A8CA3-31D9-4B8D-B1D0-FA59E8BADF0B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7718"/>
            <a:ext cx="1854200" cy="59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62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13" Type="http://schemas.openxmlformats.org/officeDocument/2006/relationships/image" Target="../media/image38.tiff"/><Relationship Id="rId3" Type="http://schemas.openxmlformats.org/officeDocument/2006/relationships/image" Target="../media/image33.jpeg"/><Relationship Id="rId7" Type="http://schemas.openxmlformats.org/officeDocument/2006/relationships/diagramData" Target="../diagrams/data13.xml"/><Relationship Id="rId12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11" Type="http://schemas.microsoft.com/office/2007/relationships/diagramDrawing" Target="../diagrams/drawing13.xml"/><Relationship Id="rId5" Type="http://schemas.openxmlformats.org/officeDocument/2006/relationships/image" Target="../media/image35.jpeg"/><Relationship Id="rId10" Type="http://schemas.openxmlformats.org/officeDocument/2006/relationships/diagramColors" Target="../diagrams/colors13.xml"/><Relationship Id="rId4" Type="http://schemas.openxmlformats.org/officeDocument/2006/relationships/image" Target="../media/image34.jpeg"/><Relationship Id="rId9" Type="http://schemas.openxmlformats.org/officeDocument/2006/relationships/diagramQuickStyle" Target="../diagrams/quickStyl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gif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52.jpeg"/><Relationship Id="rId4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microsoft.com/office/2007/relationships/hdphoto" Target="../media/hdphoto1.wdp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6.png"/><Relationship Id="rId18" Type="http://schemas.microsoft.com/office/2007/relationships/hdphoto" Target="../media/hdphoto5.wdp"/><Relationship Id="rId3" Type="http://schemas.openxmlformats.org/officeDocument/2006/relationships/tags" Target="../tags/tag9.xml"/><Relationship Id="rId21" Type="http://schemas.openxmlformats.org/officeDocument/2006/relationships/image" Target="../media/image60.jpeg"/><Relationship Id="rId7" Type="http://schemas.openxmlformats.org/officeDocument/2006/relationships/tags" Target="../tags/tag13.xml"/><Relationship Id="rId12" Type="http://schemas.openxmlformats.org/officeDocument/2006/relationships/image" Target="../media/image55.jpeg"/><Relationship Id="rId17" Type="http://schemas.openxmlformats.org/officeDocument/2006/relationships/image" Target="../media/image58.png"/><Relationship Id="rId2" Type="http://schemas.openxmlformats.org/officeDocument/2006/relationships/tags" Target="../tags/tag8.xml"/><Relationship Id="rId16" Type="http://schemas.microsoft.com/office/2007/relationships/hdphoto" Target="../media/hdphoto4.wdp"/><Relationship Id="rId20" Type="http://schemas.microsoft.com/office/2007/relationships/hdphoto" Target="../media/hdphoto6.wdp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microsoft.com/office/2007/relationships/hdphoto" Target="../media/hdphoto2.wdp"/><Relationship Id="rId5" Type="http://schemas.openxmlformats.org/officeDocument/2006/relationships/tags" Target="../tags/tag11.xml"/><Relationship Id="rId15" Type="http://schemas.openxmlformats.org/officeDocument/2006/relationships/image" Target="../media/image57.png"/><Relationship Id="rId10" Type="http://schemas.openxmlformats.org/officeDocument/2006/relationships/image" Target="../media/image54.png"/><Relationship Id="rId19" Type="http://schemas.openxmlformats.org/officeDocument/2006/relationships/image" Target="../media/image59.png"/><Relationship Id="rId4" Type="http://schemas.openxmlformats.org/officeDocument/2006/relationships/tags" Target="../tags/tag10.xml"/><Relationship Id="rId9" Type="http://schemas.openxmlformats.org/officeDocument/2006/relationships/notesSlide" Target="../notesSlides/notesSlide6.xml"/><Relationship Id="rId1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emf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518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+mn-lt"/>
              </a:rPr>
              <a:t>Next Generation Sequencing: intro</a:t>
            </a:r>
            <a:endParaRPr lang="en-US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4339525"/>
            <a:ext cx="10515600" cy="18374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Wouter Bossuyt- 29/9/2020</a:t>
            </a:r>
          </a:p>
          <a:p>
            <a:pPr marL="0" indent="0" algn="ctr">
              <a:buNone/>
            </a:pPr>
            <a:r>
              <a:rPr lang="en-US" dirty="0" err="1" smtClean="0"/>
              <a:t>RNAseq</a:t>
            </a:r>
            <a:r>
              <a:rPr lang="en-US" dirty="0" smtClean="0"/>
              <a:t> workshop</a:t>
            </a:r>
          </a:p>
        </p:txBody>
      </p:sp>
    </p:spTree>
    <p:extLst>
      <p:ext uri="{BB962C8B-B14F-4D97-AF65-F5344CB8AC3E}">
        <p14:creationId xmlns:p14="http://schemas.microsoft.com/office/powerpoint/2010/main" val="129067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NGS </a:t>
            </a:r>
            <a:r>
              <a:rPr lang="nl-NL" dirty="0" err="1" smtClean="0"/>
              <a:t>Illumina</a:t>
            </a:r>
            <a:r>
              <a:rPr lang="nl-NL" dirty="0" smtClean="0"/>
              <a:t> Clustering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18" y="2040884"/>
            <a:ext cx="7741833" cy="3453606"/>
          </a:xfrm>
        </p:spPr>
      </p:pic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5222612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416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20" y="653311"/>
            <a:ext cx="9432099" cy="5549083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0258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4423"/>
            <a:ext cx="9545877" cy="5616022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2110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8936"/>
            <a:ext cx="9715500" cy="5715814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273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3449"/>
            <a:ext cx="9715500" cy="5715814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8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8937"/>
            <a:ext cx="9715500" cy="5715814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866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1258"/>
            <a:ext cx="9721850" cy="5669927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/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740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1259"/>
            <a:ext cx="9721850" cy="5669927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122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4743"/>
            <a:ext cx="9336059" cy="5670693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452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0231"/>
            <a:ext cx="9401198" cy="5710258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242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A8CA3-31D9-4B8D-B1D0-FA59E8BADF0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3552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What’s the use of technology if it is not usable?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1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4745"/>
            <a:ext cx="9274189" cy="5633113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2570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4743"/>
            <a:ext cx="9521661" cy="5783427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373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Cell - </a:t>
            </a:r>
            <a:r>
              <a:rPr lang="en-US" dirty="0" err="1"/>
              <a:t>Clusterdensity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625600"/>
            <a:ext cx="10515600" cy="4351338"/>
          </a:xfrm>
        </p:spPr>
        <p:txBody>
          <a:bodyPr/>
          <a:lstStyle/>
          <a:p>
            <a:r>
              <a:rPr lang="nl-NL" dirty="0" smtClean="0"/>
              <a:t>Non-</a:t>
            </a:r>
            <a:r>
              <a:rPr lang="nl-NL" dirty="0" err="1" smtClean="0"/>
              <a:t>Patterned</a:t>
            </a:r>
            <a:r>
              <a:rPr lang="nl-NL" dirty="0" smtClean="0"/>
              <a:t> FC</a:t>
            </a:r>
            <a:endParaRPr lang="nl-NL" dirty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/>
          </a:p>
          <a:p>
            <a:r>
              <a:rPr lang="nl-NL" dirty="0" err="1" smtClean="0"/>
              <a:t>Patterned</a:t>
            </a:r>
            <a:r>
              <a:rPr lang="nl-NL" dirty="0" smtClean="0"/>
              <a:t> </a:t>
            </a:r>
            <a:r>
              <a:rPr lang="nl-NL" dirty="0"/>
              <a:t>FC</a:t>
            </a:r>
          </a:p>
          <a:p>
            <a:endParaRPr lang="nl-NL" dirty="0"/>
          </a:p>
          <a:p>
            <a:endParaRPr lang="nl-NL" sz="3600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544" y="2061187"/>
            <a:ext cx="1498600" cy="1112822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319" y="2061187"/>
            <a:ext cx="1498600" cy="111282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894" y="3250986"/>
            <a:ext cx="469900" cy="228600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6669" y="3250986"/>
            <a:ext cx="469900" cy="228600"/>
          </a:xfrm>
          <a:prstGeom prst="rect">
            <a:avLst/>
          </a:prstGeom>
        </p:spPr>
      </p:pic>
      <p:pic>
        <p:nvPicPr>
          <p:cNvPr id="13" name="Tijdelijke aanduiding voor inhoud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625" y="1705476"/>
            <a:ext cx="3527118" cy="1954353"/>
          </a:xfrm>
          <a:prstGeom prst="rect">
            <a:avLst/>
          </a:prstGeom>
        </p:spPr>
      </p:pic>
      <p:graphicFrame>
        <p:nvGraphicFramePr>
          <p:cNvPr id="14" name="Content Placeholder 3"/>
          <p:cNvGraphicFramePr>
            <a:graphicFrameLocks/>
          </p:cNvGraphicFramePr>
          <p:nvPr>
            <p:extLst/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6" name="Afbeelding 4"/>
          <p:cNvPicPr>
            <a:picLocks noChangeAspect="1"/>
          </p:cNvPicPr>
          <p:nvPr/>
        </p:nvPicPr>
        <p:blipFill rotWithShape="1">
          <a:blip r:embed="rId12"/>
          <a:srcRect l="49282" b="7717"/>
          <a:stretch/>
        </p:blipFill>
        <p:spPr>
          <a:xfrm>
            <a:off x="1077567" y="2036023"/>
            <a:ext cx="1520115" cy="1558751"/>
          </a:xfrm>
          <a:prstGeom prst="rect">
            <a:avLst/>
          </a:prstGeom>
        </p:spPr>
      </p:pic>
      <p:pic>
        <p:nvPicPr>
          <p:cNvPr id="15" name="Afbeelding 4"/>
          <p:cNvPicPr>
            <a:picLocks noChangeAspect="1"/>
          </p:cNvPicPr>
          <p:nvPr/>
        </p:nvPicPr>
        <p:blipFill rotWithShape="1">
          <a:blip r:embed="rId12"/>
          <a:srcRect t="2015" r="50551" b="8253"/>
          <a:stretch/>
        </p:blipFill>
        <p:spPr>
          <a:xfrm>
            <a:off x="1115602" y="4448897"/>
            <a:ext cx="1482080" cy="15156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3"/>
          <a:srcRect l="39700" t="19909" r="3563" b="31324"/>
          <a:stretch/>
        </p:blipFill>
        <p:spPr>
          <a:xfrm>
            <a:off x="3608544" y="3948087"/>
            <a:ext cx="3681321" cy="237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8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NGS </a:t>
            </a:r>
            <a:r>
              <a:rPr lang="nl-NL" dirty="0" err="1" smtClean="0"/>
              <a:t>Illumina</a:t>
            </a:r>
            <a:r>
              <a:rPr lang="nl-NL" dirty="0" smtClean="0"/>
              <a:t> </a:t>
            </a:r>
            <a:r>
              <a:rPr lang="nl-NL" dirty="0" err="1" smtClean="0"/>
              <a:t>Sequencing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79" y="2375897"/>
            <a:ext cx="6069841" cy="3250794"/>
          </a:xfr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549977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 charset="0"/>
                <a:ea typeface="Eurostile" charset="0"/>
                <a:cs typeface="Eurostil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 charset="0"/>
                <a:ea typeface="Eurostile" charset="0"/>
                <a:cs typeface="Eurostil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 charset="0"/>
                <a:ea typeface="Eurostile" charset="0"/>
                <a:cs typeface="Eurostil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 charset="0"/>
                <a:ea typeface="Eurostile" charset="0"/>
                <a:cs typeface="Eurostil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 charset="0"/>
                <a:ea typeface="Eurostile" charset="0"/>
                <a:cs typeface="Eurostil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smtClean="0"/>
              <a:t>S</a:t>
            </a:r>
            <a:r>
              <a:rPr lang="nl-NL" smtClean="0"/>
              <a:t>equencing </a:t>
            </a:r>
            <a:r>
              <a:rPr lang="nl-NL" b="1" smtClean="0"/>
              <a:t>B</a:t>
            </a:r>
            <a:r>
              <a:rPr lang="nl-NL" smtClean="0"/>
              <a:t>y </a:t>
            </a:r>
            <a:r>
              <a:rPr lang="nl-NL" b="1" smtClean="0"/>
              <a:t>S</a:t>
            </a:r>
            <a:r>
              <a:rPr lang="nl-NL" smtClean="0"/>
              <a:t>ynthesis (</a:t>
            </a:r>
            <a:r>
              <a:rPr lang="nl-NL" b="1" smtClean="0"/>
              <a:t>SBS</a:t>
            </a:r>
            <a:r>
              <a:rPr lang="nl-NL" smtClean="0"/>
              <a:t>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3054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NGS </a:t>
            </a:r>
            <a:r>
              <a:rPr lang="nl-NL" dirty="0" err="1" smtClean="0"/>
              <a:t>Illumina</a:t>
            </a:r>
            <a:r>
              <a:rPr lang="nl-NL" dirty="0" smtClean="0"/>
              <a:t> </a:t>
            </a:r>
            <a:r>
              <a:rPr lang="nl-NL" dirty="0" err="1" smtClean="0"/>
              <a:t>Sequencing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Single index </a:t>
            </a:r>
            <a:r>
              <a:rPr lang="nl-NL" dirty="0" err="1" smtClean="0"/>
              <a:t>sequencing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616" y="2354894"/>
            <a:ext cx="6857758" cy="3682870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763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NGS </a:t>
            </a:r>
            <a:r>
              <a:rPr lang="nl-NL" dirty="0" err="1" smtClean="0"/>
              <a:t>Illumina</a:t>
            </a:r>
            <a:r>
              <a:rPr lang="nl-NL" dirty="0" smtClean="0"/>
              <a:t> </a:t>
            </a:r>
            <a:r>
              <a:rPr lang="nl-NL" dirty="0" err="1" smtClean="0"/>
              <a:t>Sequencing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Dual index </a:t>
            </a:r>
            <a:r>
              <a:rPr lang="nl-NL" dirty="0" err="1" smtClean="0"/>
              <a:t>sequencing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2287814"/>
            <a:ext cx="8788400" cy="3733800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856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read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Detection of CNVs and SVs</a:t>
            </a:r>
          </a:p>
          <a:p>
            <a:pPr>
              <a:lnSpc>
                <a:spcPct val="150000"/>
              </a:lnSpc>
            </a:pPr>
            <a:r>
              <a:rPr lang="en-US" i="1" dirty="0" smtClean="0"/>
              <a:t>de novo</a:t>
            </a:r>
            <a:r>
              <a:rPr lang="en-US" dirty="0" smtClean="0"/>
              <a:t> assembly of genomes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Sequencing in repetitive and/or complex regions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Sequencing native DNA strand (with modifications)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Wouter Bossuyt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BA1-25C4-9742-86CF-BE49030C02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7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Nanopore</a:t>
            </a:r>
            <a:r>
              <a:rPr lang="en-US" dirty="0" smtClean="0"/>
              <a:t> sequencing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MinION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GridION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PromethION</a:t>
            </a:r>
          </a:p>
          <a:p>
            <a:endParaRPr lang="en-US" dirty="0" smtClean="0"/>
          </a:p>
          <a:p>
            <a:r>
              <a:rPr lang="en-US" dirty="0" err="1" smtClean="0"/>
              <a:t>SmidgION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BA1-25C4-9742-86CF-BE49030C02C1}" type="slidenum">
              <a:rPr lang="en-US" smtClean="0"/>
              <a:t>27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86" y="3880354"/>
            <a:ext cx="2962369" cy="19136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426" y="441101"/>
            <a:ext cx="3009439" cy="28539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264" y="1693333"/>
            <a:ext cx="1513099" cy="14166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195" y="3109972"/>
            <a:ext cx="2657231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6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Oxford </a:t>
            </a:r>
            <a:r>
              <a:rPr lang="en-US" dirty="0" err="1" smtClean="0"/>
              <a:t>Nanopore</a:t>
            </a:r>
            <a:r>
              <a:rPr lang="en-US" dirty="0" smtClean="0"/>
              <a:t> sequencing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BA1-25C4-9742-86CF-BE49030C02C1}" type="slidenum">
              <a:rPr lang="en-US" smtClean="0"/>
              <a:t>28</a:t>
            </a:fld>
            <a:endParaRPr lang="en-US"/>
          </a:p>
        </p:txBody>
      </p:sp>
      <p:pic>
        <p:nvPicPr>
          <p:cNvPr id="10" name="Picture 9" descr="Screen Shot 2013-10-11 at 17.04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860" y="280571"/>
            <a:ext cx="2657500" cy="7417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04"/>
          <a:stretch/>
        </p:blipFill>
        <p:spPr>
          <a:xfrm>
            <a:off x="2729236" y="1423800"/>
            <a:ext cx="7109391" cy="1721251"/>
          </a:xfrm>
          <a:prstGeom prst="rect">
            <a:avLst/>
          </a:prstGeom>
        </p:spPr>
      </p:pic>
      <p:pic>
        <p:nvPicPr>
          <p:cNvPr id="2050" name="Picture 2" descr="Nanopore DNA Sequencing GIF | Gfycat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68" y="3324438"/>
            <a:ext cx="5811274" cy="327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26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3-10-11 at 17.04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373" y="259629"/>
            <a:ext cx="2657500" cy="741778"/>
          </a:xfrm>
          <a:prstGeom prst="rect">
            <a:avLst/>
          </a:prstGeom>
        </p:spPr>
      </p:pic>
      <p:pic>
        <p:nvPicPr>
          <p:cNvPr id="4" name="Picture 3" descr="Screen Shot 2014-12-13 at 11.13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51879"/>
            <a:ext cx="9144000" cy="454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2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</a:t>
            </a:r>
            <a:endParaRPr lang="en-US" dirty="0">
              <a:solidFill>
                <a:srgbClr val="0198C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NGS accessible and serviceable for everybody</a:t>
            </a:r>
          </a:p>
          <a:p>
            <a:r>
              <a:rPr lang="en-US" dirty="0" smtClean="0"/>
              <a:t>Reduce price of sequencing</a:t>
            </a:r>
          </a:p>
          <a:p>
            <a:r>
              <a:rPr lang="en-US" dirty="0" smtClean="0"/>
              <a:t>NGS knowledge center</a:t>
            </a:r>
          </a:p>
          <a:p>
            <a:r>
              <a:rPr lang="en-US" dirty="0" smtClean="0"/>
              <a:t>Diagnose patients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A8CA3-31D9-4B8D-B1D0-FA59E8BADF0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531427" y="4128141"/>
            <a:ext cx="3433157" cy="1918493"/>
          </a:xfrm>
          <a:prstGeom prst="roundRect">
            <a:avLst/>
          </a:prstGeom>
          <a:solidFill>
            <a:srgbClr val="465F8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Diagnostics</a:t>
            </a:r>
          </a:p>
          <a:p>
            <a:pPr algn="ctr"/>
            <a:r>
              <a:rPr lang="en-US" sz="1400" dirty="0" smtClean="0"/>
              <a:t>±1500 projects/year</a:t>
            </a:r>
            <a:endParaRPr lang="en-US" sz="1400" dirty="0"/>
          </a:p>
          <a:p>
            <a:pPr algn="ctr"/>
            <a:endParaRPr lang="en-US" sz="4000" dirty="0"/>
          </a:p>
        </p:txBody>
      </p:sp>
      <p:sp>
        <p:nvSpPr>
          <p:cNvPr id="7" name="Right Arrow 6"/>
          <p:cNvSpPr/>
          <p:nvPr/>
        </p:nvSpPr>
        <p:spPr>
          <a:xfrm>
            <a:off x="3340359" y="4441371"/>
            <a:ext cx="2705878" cy="1446245"/>
          </a:xfrm>
          <a:prstGeom prst="rightArrow">
            <a:avLst/>
          </a:prstGeom>
          <a:solidFill>
            <a:srgbClr val="465F8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Research</a:t>
            </a:r>
          </a:p>
          <a:p>
            <a:pPr algn="ctr"/>
            <a:r>
              <a:rPr lang="en-US" sz="1600" dirty="0" smtClean="0"/>
              <a:t>±550 projects/year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5911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SMRT Sequencing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35530" cy="4351338"/>
          </a:xfrm>
        </p:spPr>
        <p:txBody>
          <a:bodyPr/>
          <a:lstStyle/>
          <a:p>
            <a:r>
              <a:rPr lang="en-US" dirty="0" smtClean="0"/>
              <a:t>Pacific Biosciences </a:t>
            </a:r>
            <a:r>
              <a:rPr lang="en-US" dirty="0" err="1" smtClean="0"/>
              <a:t>PacBio</a:t>
            </a:r>
            <a:r>
              <a:rPr lang="en-US" dirty="0" smtClean="0"/>
              <a:t> Sequel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51433-F852-2046-9A30-A11D587B9D92}" type="datetime1">
              <a:rPr lang="en-US" smtClean="0"/>
              <a:t>9/29/2020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3630E4B3-84AE-8145-982F-642D31BD1836}" type="slidenum">
              <a:rPr lang="en-US" smtClean="0"/>
              <a:t>30</a:t>
            </a:fld>
            <a:endParaRPr lang="en-US"/>
          </a:p>
        </p:txBody>
      </p:sp>
      <p:pic>
        <p:nvPicPr>
          <p:cNvPr id="9" name="Picture 8" descr="Screen Shot 2013-10-11 at 17.21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39" y="160622"/>
            <a:ext cx="2451100" cy="711200"/>
          </a:xfrm>
          <a:prstGeom prst="rect">
            <a:avLst/>
          </a:prstGeom>
        </p:spPr>
      </p:pic>
      <p:pic>
        <p:nvPicPr>
          <p:cNvPr id="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59707" y="1568937"/>
            <a:ext cx="2644985" cy="4457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4" name="Picture 2" descr="Single Molecule Real Time Sequencing - Pacific Biosciences GIF | Gfycat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903" y="3084891"/>
            <a:ext cx="47625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46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Template preparation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1" name="PPTShape_0" descr="http://www.pacificbiosciences.com/sites/default/files/assets/Sample-Prep-Workflow_binding-disabled_v3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75969" y="1597860"/>
            <a:ext cx="5685751" cy="35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3077250" y="4083295"/>
            <a:ext cx="0" cy="2589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077250" y="3088388"/>
            <a:ext cx="0" cy="2589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073786" y="5095432"/>
            <a:ext cx="0" cy="2589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077250" y="2083267"/>
            <a:ext cx="0" cy="2589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ounded Rectangle 72"/>
          <p:cNvSpPr/>
          <p:nvPr/>
        </p:nvSpPr>
        <p:spPr>
          <a:xfrm>
            <a:off x="2315250" y="1416650"/>
            <a:ext cx="1524000" cy="666617"/>
          </a:xfrm>
          <a:prstGeom prst="roundRect">
            <a:avLst>
              <a:gd name="adj" fmla="val 7435"/>
            </a:avLst>
          </a:prstGeom>
          <a:gradFill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accent1"/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77"/>
            <a:r>
              <a:rPr lang="en-US" sz="1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DNA Sample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2332568" y="2422490"/>
            <a:ext cx="1524000" cy="666617"/>
          </a:xfrm>
          <a:prstGeom prst="roundRect">
            <a:avLst>
              <a:gd name="adj" fmla="val 7435"/>
            </a:avLst>
          </a:prstGeom>
          <a:gradFill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accent1"/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77"/>
            <a:r>
              <a:rPr lang="en-US" sz="1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Fragment DNA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2326985" y="3428330"/>
            <a:ext cx="1524000" cy="666617"/>
          </a:xfrm>
          <a:prstGeom prst="roundRect">
            <a:avLst>
              <a:gd name="adj" fmla="val 7435"/>
            </a:avLst>
          </a:prstGeom>
          <a:gradFill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accent1"/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77"/>
            <a:r>
              <a:rPr lang="en-US" sz="1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Damage Repair/  End Repair 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2332568" y="4434170"/>
            <a:ext cx="1524000" cy="666617"/>
          </a:xfrm>
          <a:prstGeom prst="roundRect">
            <a:avLst>
              <a:gd name="adj" fmla="val 7435"/>
            </a:avLst>
          </a:prstGeom>
          <a:gradFill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accent1"/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77"/>
            <a:r>
              <a:rPr lang="en-US" sz="1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Ligate adapters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315250" y="5440010"/>
            <a:ext cx="1524000" cy="666617"/>
          </a:xfrm>
          <a:prstGeom prst="roundRect">
            <a:avLst>
              <a:gd name="adj" fmla="val 7435"/>
            </a:avLst>
          </a:prstGeom>
          <a:gradFill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accent1"/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77"/>
            <a:r>
              <a:rPr lang="en-US" sz="1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Purify DNA</a:t>
            </a:r>
          </a:p>
        </p:txBody>
      </p:sp>
      <p:sp>
        <p:nvSpPr>
          <p:cNvPr id="3" name="PPTShape_1"/>
          <p:cNvSpPr/>
          <p:nvPr/>
        </p:nvSpPr>
        <p:spPr>
          <a:xfrm>
            <a:off x="4296450" y="5185243"/>
            <a:ext cx="5533350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77">
              <a:lnSpc>
                <a:spcPct val="115000"/>
              </a:lnSpc>
            </a:pPr>
            <a:r>
              <a:rPr lang="en-US" sz="1600" b="1" dirty="0">
                <a:solidFill>
                  <a:srgbClr val="000000"/>
                </a:solidFill>
                <a:latin typeface="Arial" pitchFamily="34" charset="0"/>
                <a:ea typeface="Times New Roman"/>
                <a:cs typeface="Arial" pitchFamily="34" charset="0"/>
              </a:rPr>
              <a:t>SMRTbell™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Times New Roman"/>
                <a:cs typeface="Arial" pitchFamily="34" charset="0"/>
              </a:rPr>
              <a:t> Template preparation can be used to create libraries of various insert sizes from 250 bp to </a:t>
            </a:r>
            <a:r>
              <a:rPr lang="en-US" sz="1600" dirty="0" smtClean="0">
                <a:solidFill>
                  <a:srgbClr val="000000"/>
                </a:solidFill>
                <a:latin typeface="Arial" pitchFamily="34" charset="0"/>
                <a:ea typeface="Times New Roman"/>
                <a:cs typeface="Arial" pitchFamily="34" charset="0"/>
              </a:rPr>
              <a:t>100 kb depending 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Times New Roman"/>
                <a:cs typeface="Arial" pitchFamily="34" charset="0"/>
              </a:rPr>
              <a:t>on the needs of the application.  </a:t>
            </a:r>
            <a:endParaRPr lang="en-US" sz="1600" dirty="0">
              <a:solidFill>
                <a:srgbClr val="333333"/>
              </a:solidFill>
              <a:latin typeface="Arial" pitchFamily="34" charset="0"/>
              <a:ea typeface="Times New Roman"/>
              <a:cs typeface="Arial" pitchFamily="34" charset="0"/>
            </a:endParaRPr>
          </a:p>
        </p:txBody>
      </p:sp>
      <p:grpSp>
        <p:nvGrpSpPr>
          <p:cNvPr id="195" name="Group 194"/>
          <p:cNvGrpSpPr/>
          <p:nvPr/>
        </p:nvGrpSpPr>
        <p:grpSpPr>
          <a:xfrm>
            <a:off x="5547360" y="274320"/>
            <a:ext cx="5015336" cy="268356"/>
            <a:chOff x="2902544" y="955929"/>
            <a:chExt cx="5015336" cy="268356"/>
          </a:xfrm>
        </p:grpSpPr>
        <p:sp>
          <p:nvSpPr>
            <p:cNvPr id="196" name="Chevron 195"/>
            <p:cNvSpPr/>
            <p:nvPr/>
          </p:nvSpPr>
          <p:spPr>
            <a:xfrm>
              <a:off x="2902544" y="955929"/>
              <a:ext cx="795477" cy="268356"/>
            </a:xfrm>
            <a:prstGeom prst="chevron">
              <a:avLst/>
            </a:prstGeom>
            <a:solidFill>
              <a:srgbClr val="000066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Chevron 4"/>
            <p:cNvSpPr/>
            <p:nvPr/>
          </p:nvSpPr>
          <p:spPr>
            <a:xfrm>
              <a:off x="3038264" y="955929"/>
              <a:ext cx="524637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Template </a:t>
              </a:r>
              <a:b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Preparation</a:t>
              </a:r>
            </a:p>
          </p:txBody>
        </p:sp>
        <p:sp>
          <p:nvSpPr>
            <p:cNvPr id="198" name="Chevron 197"/>
            <p:cNvSpPr/>
            <p:nvPr/>
          </p:nvSpPr>
          <p:spPr>
            <a:xfrm>
              <a:off x="3603520" y="955929"/>
              <a:ext cx="795477" cy="268356"/>
            </a:xfrm>
            <a:prstGeom prst="chevron">
              <a:avLst/>
            </a:prstGeom>
            <a:solidFill>
              <a:srgbClr val="000066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Chevron 4"/>
            <p:cNvSpPr/>
            <p:nvPr/>
          </p:nvSpPr>
          <p:spPr>
            <a:xfrm>
              <a:off x="3785039" y="955929"/>
              <a:ext cx="432440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Run </a:t>
              </a:r>
              <a:b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Design</a:t>
              </a:r>
            </a:p>
          </p:txBody>
        </p:sp>
        <p:sp>
          <p:nvSpPr>
            <p:cNvPr id="200" name="Chevron 199"/>
            <p:cNvSpPr/>
            <p:nvPr/>
          </p:nvSpPr>
          <p:spPr>
            <a:xfrm>
              <a:off x="4304497" y="955929"/>
              <a:ext cx="795477" cy="268356"/>
            </a:xfrm>
            <a:prstGeom prst="chevron">
              <a:avLst/>
            </a:prstGeom>
            <a:solidFill>
              <a:srgbClr val="000066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914077"/>
              <a:endParaRPr lang="en-US" sz="7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1" name="Chevron 4"/>
            <p:cNvSpPr/>
            <p:nvPr/>
          </p:nvSpPr>
          <p:spPr>
            <a:xfrm>
              <a:off x="4476728" y="955929"/>
              <a:ext cx="491703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Polymerase Binding</a:t>
              </a:r>
            </a:p>
          </p:txBody>
        </p:sp>
        <p:sp>
          <p:nvSpPr>
            <p:cNvPr id="202" name="Chevron 201"/>
            <p:cNvSpPr/>
            <p:nvPr/>
          </p:nvSpPr>
          <p:spPr>
            <a:xfrm>
              <a:off x="5005473" y="955929"/>
              <a:ext cx="795477" cy="268356"/>
            </a:xfrm>
            <a:prstGeom prst="chevron">
              <a:avLst/>
            </a:prstGeom>
            <a:solidFill>
              <a:srgbClr val="000066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3" name="Chevron 4"/>
            <p:cNvSpPr/>
            <p:nvPr/>
          </p:nvSpPr>
          <p:spPr>
            <a:xfrm>
              <a:off x="5186992" y="955929"/>
              <a:ext cx="478664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Instrument Run</a:t>
              </a:r>
            </a:p>
          </p:txBody>
        </p:sp>
        <p:sp>
          <p:nvSpPr>
            <p:cNvPr id="204" name="Chevron 203"/>
            <p:cNvSpPr/>
            <p:nvPr/>
          </p:nvSpPr>
          <p:spPr>
            <a:xfrm>
              <a:off x="5706450" y="955929"/>
              <a:ext cx="795477" cy="268356"/>
            </a:xfrm>
            <a:prstGeom prst="chevron">
              <a:avLst/>
            </a:prstGeom>
            <a:solidFill>
              <a:srgbClr val="000066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5" name="Chevron 4"/>
            <p:cNvSpPr/>
            <p:nvPr/>
          </p:nvSpPr>
          <p:spPr>
            <a:xfrm>
              <a:off x="5887969" y="955929"/>
              <a:ext cx="432440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Primary Analysis</a:t>
              </a:r>
            </a:p>
          </p:txBody>
        </p:sp>
        <p:sp>
          <p:nvSpPr>
            <p:cNvPr id="206" name="Chevron 205"/>
            <p:cNvSpPr/>
            <p:nvPr/>
          </p:nvSpPr>
          <p:spPr>
            <a:xfrm>
              <a:off x="6407426" y="955929"/>
              <a:ext cx="795477" cy="268356"/>
            </a:xfrm>
            <a:prstGeom prst="chevron">
              <a:avLst/>
            </a:prstGeom>
            <a:solidFill>
              <a:srgbClr val="000066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7" name="Chevron 4"/>
            <p:cNvSpPr/>
            <p:nvPr/>
          </p:nvSpPr>
          <p:spPr>
            <a:xfrm>
              <a:off x="6588945" y="955929"/>
              <a:ext cx="473885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Secondary Analysis</a:t>
              </a:r>
            </a:p>
          </p:txBody>
        </p:sp>
        <p:sp>
          <p:nvSpPr>
            <p:cNvPr id="208" name="Chevron 207"/>
            <p:cNvSpPr/>
            <p:nvPr/>
          </p:nvSpPr>
          <p:spPr>
            <a:xfrm>
              <a:off x="7108403" y="955929"/>
              <a:ext cx="795477" cy="268356"/>
            </a:xfrm>
            <a:prstGeom prst="chevron">
              <a:avLst/>
            </a:prstGeom>
            <a:solidFill>
              <a:srgbClr val="000066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9" name="Chevron 4"/>
            <p:cNvSpPr/>
            <p:nvPr/>
          </p:nvSpPr>
          <p:spPr>
            <a:xfrm>
              <a:off x="7289922" y="955929"/>
              <a:ext cx="432440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Tertiary Analysis</a:t>
              </a:r>
            </a:p>
          </p:txBody>
        </p:sp>
        <p:sp>
          <p:nvSpPr>
            <p:cNvPr id="210" name="Chevron 209"/>
            <p:cNvSpPr/>
            <p:nvPr/>
          </p:nvSpPr>
          <p:spPr>
            <a:xfrm>
              <a:off x="2915822" y="955929"/>
              <a:ext cx="795477" cy="268356"/>
            </a:xfrm>
            <a:prstGeom prst="chevron">
              <a:avLst/>
            </a:prstGeom>
            <a:solidFill>
              <a:schemeClr val="accent2"/>
            </a:solidFill>
            <a:ln w="127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211" name="Chevron 4"/>
            <p:cNvSpPr/>
            <p:nvPr/>
          </p:nvSpPr>
          <p:spPr>
            <a:xfrm>
              <a:off x="2979872" y="955929"/>
              <a:ext cx="604448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Template </a:t>
              </a:r>
              <a:b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Preparation</a:t>
              </a:r>
            </a:p>
          </p:txBody>
        </p:sp>
        <p:sp>
          <p:nvSpPr>
            <p:cNvPr id="212" name="Chevron 211"/>
            <p:cNvSpPr/>
            <p:nvPr/>
          </p:nvSpPr>
          <p:spPr>
            <a:xfrm>
              <a:off x="3617521" y="955929"/>
              <a:ext cx="795477" cy="268356"/>
            </a:xfrm>
            <a:prstGeom prst="chevron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213" name="Chevron 4"/>
            <p:cNvSpPr/>
            <p:nvPr/>
          </p:nvSpPr>
          <p:spPr>
            <a:xfrm>
              <a:off x="3799040" y="955929"/>
              <a:ext cx="432440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Run </a:t>
              </a:r>
              <a:b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Design</a:t>
              </a:r>
            </a:p>
          </p:txBody>
        </p:sp>
        <p:sp>
          <p:nvSpPr>
            <p:cNvPr id="214" name="Chevron 213"/>
            <p:cNvSpPr/>
            <p:nvPr/>
          </p:nvSpPr>
          <p:spPr>
            <a:xfrm>
              <a:off x="4318498" y="955929"/>
              <a:ext cx="795477" cy="268356"/>
            </a:xfrm>
            <a:prstGeom prst="chevron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914077"/>
              <a:endParaRPr lang="en-US" sz="7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5" name="Chevron 4"/>
            <p:cNvSpPr/>
            <p:nvPr/>
          </p:nvSpPr>
          <p:spPr>
            <a:xfrm>
              <a:off x="4379396" y="955929"/>
              <a:ext cx="711911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Polymerase Binding</a:t>
              </a:r>
            </a:p>
          </p:txBody>
        </p:sp>
        <p:sp>
          <p:nvSpPr>
            <p:cNvPr id="216" name="Chevron 215"/>
            <p:cNvSpPr/>
            <p:nvPr/>
          </p:nvSpPr>
          <p:spPr>
            <a:xfrm>
              <a:off x="5019474" y="955929"/>
              <a:ext cx="795477" cy="268356"/>
            </a:xfrm>
            <a:prstGeom prst="chevron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217" name="Chevron 4"/>
            <p:cNvSpPr/>
            <p:nvPr/>
          </p:nvSpPr>
          <p:spPr>
            <a:xfrm>
              <a:off x="5081357" y="955929"/>
              <a:ext cx="654916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Instrument Run</a:t>
              </a:r>
            </a:p>
          </p:txBody>
        </p:sp>
        <p:sp>
          <p:nvSpPr>
            <p:cNvPr id="218" name="Chevron 217"/>
            <p:cNvSpPr/>
            <p:nvPr/>
          </p:nvSpPr>
          <p:spPr>
            <a:xfrm>
              <a:off x="5720450" y="955929"/>
              <a:ext cx="795477" cy="268356"/>
            </a:xfrm>
            <a:prstGeom prst="chevron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219" name="Chevron 4"/>
            <p:cNvSpPr/>
            <p:nvPr/>
          </p:nvSpPr>
          <p:spPr>
            <a:xfrm>
              <a:off x="5901969" y="955929"/>
              <a:ext cx="432440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Primary Analysis</a:t>
              </a:r>
            </a:p>
          </p:txBody>
        </p:sp>
        <p:sp>
          <p:nvSpPr>
            <p:cNvPr id="220" name="Chevron 219"/>
            <p:cNvSpPr/>
            <p:nvPr/>
          </p:nvSpPr>
          <p:spPr>
            <a:xfrm>
              <a:off x="6421427" y="955929"/>
              <a:ext cx="795477" cy="268356"/>
            </a:xfrm>
            <a:prstGeom prst="chevron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221" name="Chevron 4"/>
            <p:cNvSpPr/>
            <p:nvPr/>
          </p:nvSpPr>
          <p:spPr>
            <a:xfrm>
              <a:off x="6501926" y="955929"/>
              <a:ext cx="574904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Secondary Analysis</a:t>
              </a:r>
            </a:p>
          </p:txBody>
        </p:sp>
        <p:sp>
          <p:nvSpPr>
            <p:cNvPr id="222" name="Chevron 221"/>
            <p:cNvSpPr/>
            <p:nvPr/>
          </p:nvSpPr>
          <p:spPr>
            <a:xfrm>
              <a:off x="7122403" y="955929"/>
              <a:ext cx="795477" cy="268356"/>
            </a:xfrm>
            <a:prstGeom prst="chevron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223" name="Chevron 4"/>
            <p:cNvSpPr/>
            <p:nvPr/>
          </p:nvSpPr>
          <p:spPr>
            <a:xfrm>
              <a:off x="7303922" y="955929"/>
              <a:ext cx="432440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Tertiary Analysis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3431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Advantages of SMRTbell</a:t>
            </a:r>
            <a:r>
              <a:rPr lang="en-US" baseline="30000" dirty="0" smtClean="0">
                <a:latin typeface="Arial" charset="0"/>
                <a:cs typeface="Arial" charset="0"/>
              </a:rPr>
              <a:t>™</a:t>
            </a:r>
            <a:r>
              <a:rPr lang="en-US" dirty="0" smtClean="0">
                <a:latin typeface="Arial" charset="0"/>
                <a:cs typeface="Arial" charset="0"/>
              </a:rPr>
              <a:t> Templates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2531" name="Picture 7" descr="SMRT-bell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2" y="1879600"/>
            <a:ext cx="84613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3607468" y="3927924"/>
            <a:ext cx="4360863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>
            <a:spAutoFit/>
          </a:bodyPr>
          <a:lstStyle/>
          <a:p>
            <a:pPr marL="688975" lvl="1" indent="-231775" defTabSz="914077">
              <a:spcBef>
                <a:spcPct val="25000"/>
              </a:spcBef>
            </a:pPr>
            <a:r>
              <a:rPr lang="en-US" sz="2000" b="1" dirty="0">
                <a:solidFill>
                  <a:srgbClr val="4E4F53"/>
                </a:solidFill>
                <a:latin typeface="Arial" pitchFamily="34" charset="0"/>
                <a:ea typeface="ヒラギノ角ゴ Pro W3" pitchFamily="112" charset="-128"/>
                <a:cs typeface="Arial" pitchFamily="34" charset="0"/>
              </a:rPr>
              <a:t>Key Advantages:</a:t>
            </a:r>
          </a:p>
          <a:p>
            <a:pPr marL="688975" lvl="1" indent="-231775" defTabSz="914077">
              <a:spcBef>
                <a:spcPct val="50000"/>
              </a:spcBef>
              <a:buFontTx/>
              <a:buChar char="•"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ヒラギノ角ゴ Pro W3" pitchFamily="112" charset="-128"/>
                <a:cs typeface="Arial" pitchFamily="34" charset="0"/>
              </a:rPr>
              <a:t>Structurally linear</a:t>
            </a:r>
          </a:p>
          <a:p>
            <a:pPr marL="688975" lvl="1" indent="-231775" defTabSz="914077">
              <a:spcBef>
                <a:spcPct val="50000"/>
              </a:spcBef>
              <a:buFontTx/>
              <a:buChar char="•"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ヒラギノ角ゴ Pro W3" pitchFamily="112" charset="-128"/>
                <a:cs typeface="Arial" pitchFamily="34" charset="0"/>
              </a:rPr>
              <a:t>Topologically circular </a:t>
            </a:r>
          </a:p>
          <a:p>
            <a:pPr marL="688975" lvl="1" indent="-231775" defTabSz="914077">
              <a:spcBef>
                <a:spcPct val="50000"/>
              </a:spcBef>
              <a:buFontTx/>
              <a:buChar char="•"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ヒラギノ角ゴ Pro W3" pitchFamily="112" charset="-128"/>
                <a:cs typeface="Arial" pitchFamily="34" charset="0"/>
              </a:rPr>
              <a:t>Provides sequences of both forward and reverse strands in the same trace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068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Accuracy in SMRT® Sequencing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Single-pass </a:t>
            </a:r>
            <a:r>
              <a:rPr lang="en-US" dirty="0" smtClean="0"/>
              <a:t>error rate </a:t>
            </a:r>
            <a:r>
              <a:rPr lang="en-US" dirty="0"/>
              <a:t>~11</a:t>
            </a:r>
            <a:r>
              <a:rPr lang="en-US" dirty="0" smtClean="0"/>
              <a:t>% (</a:t>
            </a:r>
            <a:r>
              <a:rPr lang="en-US" dirty="0"/>
              <a:t>predominantly deletions or insertions)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Single </a:t>
            </a:r>
            <a:r>
              <a:rPr lang="en-US" dirty="0"/>
              <a:t>Molecule, Real-Time (SMRT®) DNA sequencing achieves highly accurate sequencing results, exceeding 99.999% (Q50)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 is this possible given that single</a:t>
            </a:r>
            <a:r>
              <a:rPr lang="en-US" dirty="0"/>
              <a:t>-pass sequence </a:t>
            </a:r>
            <a:r>
              <a:rPr lang="en-US" dirty="0" smtClean="0"/>
              <a:t>has 1 mistake every 10 nucleotides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Single</a:t>
            </a:r>
            <a:r>
              <a:rPr lang="en-US" dirty="0"/>
              <a:t>-pass errors are distributed randomly, which means that they wash out very rapidly upon building </a:t>
            </a:r>
            <a:r>
              <a:rPr lang="en-US" dirty="0" smtClean="0"/>
              <a:t>consensus.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22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Universal SMRTbell™ Template</a:t>
            </a:r>
          </a:p>
        </p:txBody>
      </p:sp>
      <p:pic>
        <p:nvPicPr>
          <p:cNvPr id="24579" name="Picture 91" descr="2-primed-bellr-(9,16)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3326" y="1613628"/>
            <a:ext cx="2847273" cy="620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7352" name="Picture 56" descr="SMRT_0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76585" y="4358374"/>
            <a:ext cx="387826" cy="106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64" descr="purple-pass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441" y="1834710"/>
            <a:ext cx="1964616" cy="10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7363" name="Picture 67" descr="for-circular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326" y="4557605"/>
            <a:ext cx="1979683" cy="60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4" name="AutoShape 68"/>
          <p:cNvSpPr>
            <a:spLocks noChangeArrowheads="1"/>
          </p:cNvSpPr>
          <p:nvPr/>
        </p:nvSpPr>
        <p:spPr bwMode="auto">
          <a:xfrm>
            <a:off x="4903484" y="1719886"/>
            <a:ext cx="1872750" cy="377276"/>
          </a:xfrm>
          <a:prstGeom prst="rightArrow">
            <a:avLst>
              <a:gd name="adj1" fmla="val 45185"/>
              <a:gd name="adj2" fmla="val 46666"/>
            </a:avLst>
          </a:prstGeom>
          <a:gradFill rotWithShape="1">
            <a:gsLst>
              <a:gs pos="0">
                <a:srgbClr val="1A384D">
                  <a:alpha val="0"/>
                </a:srgbClr>
              </a:gs>
              <a:gs pos="100000">
                <a:srgbClr val="3978A6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4077"/>
            <a:endParaRPr lang="en-US">
              <a:solidFill>
                <a:srgbClr val="333333"/>
              </a:solidFill>
              <a:latin typeface="Calibri" pitchFamily="34" charset="0"/>
            </a:endParaRPr>
          </a:p>
        </p:txBody>
      </p:sp>
      <p:grpSp>
        <p:nvGrpSpPr>
          <p:cNvPr id="1847389" name="Group 93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7198441" y="4358374"/>
            <a:ext cx="1043468" cy="1039932"/>
            <a:chOff x="4289" y="1807"/>
            <a:chExt cx="295" cy="294"/>
          </a:xfrm>
        </p:grpSpPr>
        <p:grpSp>
          <p:nvGrpSpPr>
            <p:cNvPr id="24591" name="Group 77"/>
            <p:cNvGrpSpPr>
              <a:grpSpLocks/>
            </p:cNvGrpSpPr>
            <p:nvPr/>
          </p:nvGrpSpPr>
          <p:grpSpPr bwMode="auto">
            <a:xfrm>
              <a:off x="4289" y="1807"/>
              <a:ext cx="295" cy="66"/>
              <a:chOff x="8769" y="2935"/>
              <a:chExt cx="295" cy="66"/>
            </a:xfrm>
          </p:grpSpPr>
          <p:pic>
            <p:nvPicPr>
              <p:cNvPr id="24604" name="Picture 65" descr="yellow-pass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7693"/>
              <a:stretch>
                <a:fillRect/>
              </a:stretch>
            </p:blipFill>
            <p:spPr bwMode="auto">
              <a:xfrm>
                <a:off x="8769" y="2959"/>
                <a:ext cx="295" cy="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605" name="Picture 76" descr="purple-pass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9" y="2935"/>
                <a:ext cx="294" cy="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4592" name="Group 78"/>
            <p:cNvGrpSpPr>
              <a:grpSpLocks/>
            </p:cNvGrpSpPr>
            <p:nvPr/>
          </p:nvGrpSpPr>
          <p:grpSpPr bwMode="auto">
            <a:xfrm>
              <a:off x="4289" y="1864"/>
              <a:ext cx="295" cy="66"/>
              <a:chOff x="8769" y="2935"/>
              <a:chExt cx="295" cy="66"/>
            </a:xfrm>
          </p:grpSpPr>
          <p:pic>
            <p:nvPicPr>
              <p:cNvPr id="24602" name="Picture 79" descr="yellow-pass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7693"/>
              <a:stretch>
                <a:fillRect/>
              </a:stretch>
            </p:blipFill>
            <p:spPr bwMode="auto">
              <a:xfrm>
                <a:off x="8769" y="2959"/>
                <a:ext cx="295" cy="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603" name="Picture 80" descr="purple-pass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9" y="2935"/>
                <a:ext cx="294" cy="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4593" name="Group 81"/>
            <p:cNvGrpSpPr>
              <a:grpSpLocks/>
            </p:cNvGrpSpPr>
            <p:nvPr/>
          </p:nvGrpSpPr>
          <p:grpSpPr bwMode="auto">
            <a:xfrm>
              <a:off x="4289" y="1921"/>
              <a:ext cx="295" cy="66"/>
              <a:chOff x="8769" y="2935"/>
              <a:chExt cx="295" cy="66"/>
            </a:xfrm>
          </p:grpSpPr>
          <p:pic>
            <p:nvPicPr>
              <p:cNvPr id="24600" name="Picture 82" descr="yellow-pass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7693"/>
              <a:stretch>
                <a:fillRect/>
              </a:stretch>
            </p:blipFill>
            <p:spPr bwMode="auto">
              <a:xfrm>
                <a:off x="8769" y="2959"/>
                <a:ext cx="295" cy="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601" name="Picture 83" descr="purple-pass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9" y="2935"/>
                <a:ext cx="294" cy="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4594" name="Group 84"/>
            <p:cNvGrpSpPr>
              <a:grpSpLocks/>
            </p:cNvGrpSpPr>
            <p:nvPr/>
          </p:nvGrpSpPr>
          <p:grpSpPr bwMode="auto">
            <a:xfrm>
              <a:off x="4289" y="1978"/>
              <a:ext cx="295" cy="66"/>
              <a:chOff x="8769" y="2935"/>
              <a:chExt cx="295" cy="66"/>
            </a:xfrm>
          </p:grpSpPr>
          <p:pic>
            <p:nvPicPr>
              <p:cNvPr id="24598" name="Picture 85" descr="yellow-pass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7693"/>
              <a:stretch>
                <a:fillRect/>
              </a:stretch>
            </p:blipFill>
            <p:spPr bwMode="auto">
              <a:xfrm>
                <a:off x="8769" y="2959"/>
                <a:ext cx="295" cy="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599" name="Picture 86" descr="purple-pass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9" y="2935"/>
                <a:ext cx="294" cy="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4595" name="Group 87"/>
            <p:cNvGrpSpPr>
              <a:grpSpLocks/>
            </p:cNvGrpSpPr>
            <p:nvPr/>
          </p:nvGrpSpPr>
          <p:grpSpPr bwMode="auto">
            <a:xfrm>
              <a:off x="4289" y="2035"/>
              <a:ext cx="295" cy="66"/>
              <a:chOff x="8769" y="2935"/>
              <a:chExt cx="295" cy="66"/>
            </a:xfrm>
          </p:grpSpPr>
          <p:pic>
            <p:nvPicPr>
              <p:cNvPr id="24596" name="Picture 88" descr="yellow-pass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7693"/>
              <a:stretch>
                <a:fillRect/>
              </a:stretch>
            </p:blipFill>
            <p:spPr bwMode="auto">
              <a:xfrm>
                <a:off x="8769" y="2959"/>
                <a:ext cx="295" cy="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597" name="Picture 89" descr="purple-pass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9" y="2935"/>
                <a:ext cx="294" cy="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847388" name="AutoShape 92"/>
          <p:cNvSpPr>
            <a:spLocks noChangeArrowheads="1"/>
          </p:cNvSpPr>
          <p:nvPr/>
        </p:nvSpPr>
        <p:spPr bwMode="auto">
          <a:xfrm>
            <a:off x="4054080" y="4685344"/>
            <a:ext cx="2670118" cy="377276"/>
          </a:xfrm>
          <a:prstGeom prst="rightArrow">
            <a:avLst>
              <a:gd name="adj1" fmla="val 45185"/>
              <a:gd name="adj2" fmla="val 46666"/>
            </a:avLst>
          </a:prstGeom>
          <a:gradFill rotWithShape="1">
            <a:gsLst>
              <a:gs pos="0">
                <a:srgbClr val="1A384D">
                  <a:alpha val="0"/>
                </a:srgbClr>
              </a:gs>
              <a:gs pos="100000">
                <a:srgbClr val="3978A6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4077"/>
            <a:endParaRPr lang="en-US">
              <a:solidFill>
                <a:srgbClr val="333333"/>
              </a:solidFill>
              <a:latin typeface="Calibri" pitchFamily="34" charset="0"/>
            </a:endParaRPr>
          </a:p>
        </p:txBody>
      </p:sp>
      <p:pic>
        <p:nvPicPr>
          <p:cNvPr id="31" name="PPTShape_0" descr="SMRT_02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 rotWithShape="1"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64411" y="4607745"/>
            <a:ext cx="1626782" cy="523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281288" y="209565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077"/>
            <a:r>
              <a:rPr lang="en-US" sz="1600" dirty="0">
                <a:solidFill>
                  <a:srgbClr val="333333"/>
                </a:solidFill>
                <a:latin typeface="Arial"/>
              </a:rPr>
              <a:t>Large Insert Sizes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63422" y="2003325"/>
            <a:ext cx="2706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77"/>
            <a:r>
              <a:rPr lang="en-US" sz="1400" b="1" dirty="0">
                <a:solidFill>
                  <a:srgbClr val="333333"/>
                </a:solidFill>
                <a:latin typeface="Arial"/>
              </a:rPr>
              <a:t>Generates one pass on each molecule sequenced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11889" y="4114800"/>
            <a:ext cx="4634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077"/>
            <a:r>
              <a:rPr lang="en-US" sz="2000" dirty="0">
                <a:solidFill>
                  <a:srgbClr val="333333"/>
                </a:solidFill>
                <a:latin typeface="Arial"/>
              </a:rPr>
              <a:t>Circular Consensus Sequencing (CCS)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229918" y="5063830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077"/>
            <a:r>
              <a:rPr lang="en-US" sz="1600" dirty="0">
                <a:solidFill>
                  <a:srgbClr val="333333"/>
                </a:solidFill>
                <a:latin typeface="Arial"/>
              </a:rPr>
              <a:t>Small Insert Sizes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163421" y="5527332"/>
            <a:ext cx="3209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77"/>
            <a:r>
              <a:rPr lang="en-US" sz="1400" b="1" dirty="0">
                <a:solidFill>
                  <a:srgbClr val="333333"/>
                </a:solidFill>
                <a:latin typeface="Arial"/>
              </a:rPr>
              <a:t>Generates multiple passes on each molecule sequenced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1358900" y="3810000"/>
            <a:ext cx="9144000" cy="0"/>
          </a:xfrm>
          <a:prstGeom prst="lin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Text Box 15"/>
          <p:cNvSpPr txBox="1">
            <a:spLocks noChangeArrowheads="1"/>
          </p:cNvSpPr>
          <p:nvPr/>
        </p:nvSpPr>
        <p:spPr bwMode="auto">
          <a:xfrm>
            <a:off x="2281288" y="2440172"/>
            <a:ext cx="4960937" cy="548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874" tIns="36937" rIns="73874" bIns="36937">
            <a:spAutoFit/>
          </a:bodyPr>
          <a:lstStyle>
            <a:lvl1pPr marL="133350" indent="-13335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738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738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738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738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1400" dirty="0">
                <a:solidFill>
                  <a:srgbClr val="333333"/>
                </a:solidFill>
              </a:rPr>
              <a:t>Recommended Insert Size: &gt; 3 </a:t>
            </a:r>
            <a:r>
              <a:rPr lang="en-US" sz="1400" dirty="0" smtClean="0">
                <a:solidFill>
                  <a:srgbClr val="333333"/>
                </a:solidFill>
              </a:rPr>
              <a:t>kb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1400" dirty="0" smtClean="0">
                <a:solidFill>
                  <a:srgbClr val="333333"/>
                </a:solidFill>
              </a:rPr>
              <a:t>Maximum length over 175 kb</a:t>
            </a:r>
            <a:endParaRPr lang="en-US" sz="1400" dirty="0">
              <a:solidFill>
                <a:srgbClr val="333333"/>
              </a:solidFill>
            </a:endParaRPr>
          </a:p>
        </p:txBody>
      </p: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2237505" y="5340830"/>
            <a:ext cx="4538730" cy="548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3874" tIns="36937" rIns="73874" bIns="36937">
            <a:spAutoFit/>
          </a:bodyPr>
          <a:lstStyle>
            <a:lvl1pPr marL="133350" indent="-13335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738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738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738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738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1400" dirty="0">
                <a:solidFill>
                  <a:srgbClr val="333333"/>
                </a:solidFill>
              </a:rPr>
              <a:t>Recommended Insert Size: 500 </a:t>
            </a:r>
            <a:r>
              <a:rPr lang="en-US" sz="1400" dirty="0" smtClean="0">
                <a:solidFill>
                  <a:srgbClr val="333333"/>
                </a:solidFill>
              </a:rPr>
              <a:t>bp-20kb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sz="1400" dirty="0">
              <a:solidFill>
                <a:srgbClr val="333333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0182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47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4" grpId="0" animBg="1"/>
      <p:bldP spid="1847388" grpId="0" animBg="1"/>
      <p:bldP spid="4" grpId="0"/>
      <p:bldP spid="36" grpId="0"/>
      <p:bldP spid="41" grpId="0"/>
      <p:bldP spid="42" grpId="0"/>
      <p:bldP spid="43" grpId="0"/>
      <p:bldP spid="44" grpId="0"/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SMRT</a:t>
            </a:r>
            <a:r>
              <a:rPr lang="en-US" baseline="30000" dirty="0"/>
              <a:t>®</a:t>
            </a:r>
            <a:r>
              <a:rPr lang="en-US" dirty="0"/>
              <a:t> Sequencing Accuracy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100" name="Picture 4" descr="https://www.biorxiv.org/content/biorxiv/early/2019/01/13/519025/F1.large.jpg?width=800&amp;height=600&amp;carouse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684" y="1610298"/>
            <a:ext cx="7571218" cy="51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95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SMRT</a:t>
            </a:r>
            <a:r>
              <a:rPr lang="en-US" baseline="30000" dirty="0" smtClean="0"/>
              <a:t>®</a:t>
            </a:r>
            <a:r>
              <a:rPr lang="en-US" dirty="0" smtClean="0"/>
              <a:t>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799"/>
              </a:spcBef>
            </a:pPr>
            <a:r>
              <a:rPr lang="en-US" dirty="0" smtClean="0"/>
              <a:t>Produce reads with average lengths of 6.000 to 30.000, with longest reads over 175.000 base pairs</a:t>
            </a:r>
          </a:p>
          <a:p>
            <a:pPr>
              <a:spcBef>
                <a:spcPts val="1799"/>
              </a:spcBef>
            </a:pPr>
            <a:r>
              <a:rPr lang="en-US" dirty="0" smtClean="0">
                <a:solidFill>
                  <a:srgbClr val="333333"/>
                </a:solidFill>
              </a:rPr>
              <a:t>Greater </a:t>
            </a:r>
            <a:r>
              <a:rPr lang="en-US" dirty="0">
                <a:solidFill>
                  <a:srgbClr val="333333"/>
                </a:solidFill>
              </a:rPr>
              <a:t>than </a:t>
            </a:r>
            <a:r>
              <a:rPr lang="en-US" b="1" dirty="0">
                <a:solidFill>
                  <a:srgbClr val="333333"/>
                </a:solidFill>
              </a:rPr>
              <a:t>99.999% (QV 50) </a:t>
            </a:r>
            <a:r>
              <a:rPr lang="en-US" dirty="0">
                <a:solidFill>
                  <a:srgbClr val="333333"/>
                </a:solidFill>
              </a:rPr>
              <a:t>accurate sequencing </a:t>
            </a:r>
            <a:r>
              <a:rPr lang="en-US" dirty="0" smtClean="0">
                <a:solidFill>
                  <a:srgbClr val="333333"/>
                </a:solidFill>
              </a:rPr>
              <a:t>results</a:t>
            </a:r>
          </a:p>
          <a:p>
            <a:pPr>
              <a:spcBef>
                <a:spcPts val="1799"/>
              </a:spcBef>
            </a:pPr>
            <a:r>
              <a:rPr lang="en-US" dirty="0" smtClean="0">
                <a:solidFill>
                  <a:srgbClr val="333333"/>
                </a:solidFill>
              </a:rPr>
              <a:t>Sensitivity to detect minor variants at frequency less than 0.1%</a:t>
            </a:r>
          </a:p>
          <a:p>
            <a:pPr>
              <a:spcBef>
                <a:spcPts val="1799"/>
              </a:spcBef>
            </a:pPr>
            <a:r>
              <a:rPr lang="en-US" dirty="0" smtClean="0">
                <a:solidFill>
                  <a:srgbClr val="333333"/>
                </a:solidFill>
              </a:rPr>
              <a:t>Detect broad spectrum of base modification events in the same sequencing run that reads canonical base sequence</a:t>
            </a:r>
          </a:p>
          <a:p>
            <a:pPr>
              <a:spcBef>
                <a:spcPts val="1799"/>
              </a:spcBef>
            </a:pPr>
            <a:r>
              <a:rPr lang="en-US" dirty="0">
                <a:solidFill>
                  <a:srgbClr val="333333"/>
                </a:solidFill>
              </a:rPr>
              <a:t>No amplification bias and least GC bias for improved coverage uniformity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BA2-51C2-41BC-95CD-75F745722139}" type="slidenum">
              <a:rPr lang="en-US" smtClean="0">
                <a:solidFill>
                  <a:srgbClr val="333333"/>
                </a:solidFill>
                <a:latin typeface="Arial"/>
              </a:rPr>
              <a:pPr/>
              <a:t>36</a:t>
            </a:fld>
            <a:endParaRPr lang="en-US" dirty="0">
              <a:solidFill>
                <a:srgbClr val="333333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915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RNA SEQUENC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RNA SEQUENCING</a:t>
            </a:r>
          </a:p>
        </p:txBody>
      </p:sp>
      <p:sp>
        <p:nvSpPr>
          <p:cNvPr id="1995" name="Rapid expression profiling, transcriptome sequencing and small RNA’s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Rapid expression profiling, transcriptome sequencing and small RNA’s</a:t>
            </a:r>
          </a:p>
        </p:txBody>
      </p:sp>
      <p:pic>
        <p:nvPicPr>
          <p:cNvPr id="1996" name="Screen Shot 2015-10-02 at 10.57.39.png" descr="Screen Shot 2015-10-02 at 10.57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5174" y="2635098"/>
            <a:ext cx="7557897" cy="33101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3133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Wouter Bossuyt</a:t>
            </a:r>
            <a:endParaRPr lang="en-US" dirty="0"/>
          </a:p>
        </p:txBody>
      </p:sp>
      <p:pic>
        <p:nvPicPr>
          <p:cNvPr id="3074" name="Picture 2" descr="Simply D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789" y="1498331"/>
            <a:ext cx="5678550" cy="467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17914" y="-140636"/>
            <a:ext cx="10515600" cy="1325563"/>
          </a:xfrm>
        </p:spPr>
        <p:txBody>
          <a:bodyPr/>
          <a:lstStyle/>
          <a:p>
            <a:r>
              <a:rPr lang="en-US" dirty="0" smtClean="0"/>
              <a:t>Our team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60" b="7547"/>
          <a:stretch/>
        </p:blipFill>
        <p:spPr>
          <a:xfrm>
            <a:off x="2697939" y="1184927"/>
            <a:ext cx="6796122" cy="431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2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A8CA3-31D9-4B8D-B1D0-FA59E8BADF0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38198" y="335036"/>
            <a:ext cx="2975956" cy="1920648"/>
          </a:xfrm>
          <a:prstGeom prst="roundRect">
            <a:avLst/>
          </a:prstGeom>
          <a:solidFill>
            <a:srgbClr val="019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DNA</a:t>
            </a:r>
            <a:endParaRPr lang="en-US" sz="7200" dirty="0"/>
          </a:p>
        </p:txBody>
      </p:sp>
      <p:sp>
        <p:nvSpPr>
          <p:cNvPr id="7" name="Rounded Rectangle 6"/>
          <p:cNvSpPr/>
          <p:nvPr/>
        </p:nvSpPr>
        <p:spPr>
          <a:xfrm>
            <a:off x="4608020" y="335035"/>
            <a:ext cx="2975956" cy="1920648"/>
          </a:xfrm>
          <a:prstGeom prst="roundRect">
            <a:avLst/>
          </a:prstGeom>
          <a:solidFill>
            <a:srgbClr val="019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RNA</a:t>
            </a:r>
            <a:endParaRPr lang="en-US" sz="7200" dirty="0"/>
          </a:p>
        </p:txBody>
      </p:sp>
      <p:sp>
        <p:nvSpPr>
          <p:cNvPr id="8" name="Rounded Rectangle 7"/>
          <p:cNvSpPr/>
          <p:nvPr/>
        </p:nvSpPr>
        <p:spPr>
          <a:xfrm>
            <a:off x="8377842" y="335035"/>
            <a:ext cx="2975956" cy="1920648"/>
          </a:xfrm>
          <a:prstGeom prst="roundRect">
            <a:avLst/>
          </a:prstGeom>
          <a:solidFill>
            <a:srgbClr val="019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Single cell genomics</a:t>
            </a:r>
            <a:endParaRPr lang="en-US" sz="4800" dirty="0"/>
          </a:p>
        </p:txBody>
      </p:sp>
      <p:sp>
        <p:nvSpPr>
          <p:cNvPr id="9" name="Rectangle 8"/>
          <p:cNvSpPr/>
          <p:nvPr/>
        </p:nvSpPr>
        <p:spPr>
          <a:xfrm>
            <a:off x="838198" y="2432744"/>
            <a:ext cx="2516984" cy="1762298"/>
          </a:xfrm>
          <a:prstGeom prst="rect">
            <a:avLst/>
          </a:prstGeom>
          <a:solidFill>
            <a:srgbClr val="0198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Amplicon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de novo </a:t>
            </a:r>
            <a:r>
              <a:rPr lang="en-US" dirty="0" smtClean="0"/>
              <a:t>assembly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Bacterial WGS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Vertebrate WGS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Long read sequencing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08020" y="2432744"/>
            <a:ext cx="2409305" cy="1762298"/>
          </a:xfrm>
          <a:prstGeom prst="rect">
            <a:avLst/>
          </a:prstGeom>
          <a:solidFill>
            <a:srgbClr val="0198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Truseq</a:t>
            </a:r>
            <a:r>
              <a:rPr lang="en-US" dirty="0" smtClean="0"/>
              <a:t> stranded mRNA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Lexogen</a:t>
            </a:r>
            <a:r>
              <a:rPr lang="en-US" dirty="0" smtClean="0"/>
              <a:t> </a:t>
            </a:r>
            <a:r>
              <a:rPr lang="en-US" dirty="0" err="1" smtClean="0"/>
              <a:t>quantseq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IsoSeq</a:t>
            </a:r>
            <a:r>
              <a:rPr lang="en-US" dirty="0" smtClean="0"/>
              <a:t> (</a:t>
            </a:r>
            <a:r>
              <a:rPr lang="en-US" dirty="0" err="1" smtClean="0"/>
              <a:t>Pacbio</a:t>
            </a:r>
            <a:r>
              <a:rPr lang="en-US" dirty="0" smtClean="0"/>
              <a:t>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77842" y="2432744"/>
            <a:ext cx="2409305" cy="1762298"/>
          </a:xfrm>
          <a:prstGeom prst="rect">
            <a:avLst/>
          </a:prstGeom>
          <a:solidFill>
            <a:srgbClr val="0198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DepArray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SMART-seq2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10x Genomics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13" name="Rounded Rectangle 12"/>
          <p:cNvSpPr/>
          <p:nvPr/>
        </p:nvSpPr>
        <p:spPr>
          <a:xfrm>
            <a:off x="838198" y="4329960"/>
            <a:ext cx="10515598" cy="726078"/>
          </a:xfrm>
          <a:prstGeom prst="roundRect">
            <a:avLst/>
          </a:prstGeom>
          <a:solidFill>
            <a:srgbClr val="019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Sequencing only</a:t>
            </a:r>
            <a:endParaRPr lang="en-US" sz="7200" dirty="0"/>
          </a:p>
        </p:txBody>
      </p:sp>
      <p:sp>
        <p:nvSpPr>
          <p:cNvPr id="12" name="Rounded Rectangle 11"/>
          <p:cNvSpPr/>
          <p:nvPr/>
        </p:nvSpPr>
        <p:spPr>
          <a:xfrm>
            <a:off x="838198" y="5212027"/>
            <a:ext cx="10515598" cy="726078"/>
          </a:xfrm>
          <a:prstGeom prst="roundRect">
            <a:avLst/>
          </a:prstGeom>
          <a:solidFill>
            <a:srgbClr val="019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Bio-informatics services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2244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DNA Sequencing – the next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NGS refers to non-Sanger-based high-throughput DNA sequencing technologies.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NGS technologies constitute various strategies that rely on a combination of </a:t>
            </a:r>
          </a:p>
          <a:p>
            <a:pPr lvl="1"/>
            <a:r>
              <a:rPr lang="en-US" dirty="0" smtClean="0"/>
              <a:t>Library/template preparation</a:t>
            </a:r>
          </a:p>
          <a:p>
            <a:pPr lvl="1"/>
            <a:r>
              <a:rPr lang="en-US" dirty="0" smtClean="0"/>
              <a:t>Parallel sequencing</a:t>
            </a:r>
          </a:p>
        </p:txBody>
      </p:sp>
    </p:spTree>
    <p:extLst>
      <p:ext uri="{BB962C8B-B14F-4D97-AF65-F5344CB8AC3E}">
        <p14:creationId xmlns:p14="http://schemas.microsoft.com/office/powerpoint/2010/main" val="70637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BBFD19-2D3C-814F-A767-9E7740CC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NGS workflow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35FD927-15E1-E040-BAD9-34CF07D7EA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" r="47930" b="76162"/>
          <a:stretch/>
        </p:blipFill>
        <p:spPr>
          <a:xfrm>
            <a:off x="4548481" y="1483081"/>
            <a:ext cx="3209655" cy="100612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437F922-09C0-0E4D-B1DC-1DCFFDF576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t="58055" r="38591" b="129"/>
          <a:stretch/>
        </p:blipFill>
        <p:spPr>
          <a:xfrm>
            <a:off x="6601574" y="4096486"/>
            <a:ext cx="3785239" cy="1765001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C89AD86A-212E-974C-8F59-E80F11565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327" y="1317356"/>
            <a:ext cx="1464533" cy="177543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D8BA669-9DC2-3849-A07D-D0D4FCF50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7" t="14899" r="69978" b="81348"/>
          <a:stretch/>
        </p:blipFill>
        <p:spPr>
          <a:xfrm>
            <a:off x="7875976" y="2125877"/>
            <a:ext cx="1046396" cy="158398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BF67A836-0E28-B04F-96D1-5F7347C7B9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7" t="14899" r="69978" b="81348"/>
          <a:stretch/>
        </p:blipFill>
        <p:spPr>
          <a:xfrm rot="6787477">
            <a:off x="9864443" y="3622846"/>
            <a:ext cx="867008" cy="104040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6310B4EB-440F-FB40-B242-976B3F033A7A}"/>
              </a:ext>
            </a:extLst>
          </p:cNvPr>
          <p:cNvSpPr/>
          <p:nvPr/>
        </p:nvSpPr>
        <p:spPr>
          <a:xfrm>
            <a:off x="5409679" y="1600911"/>
            <a:ext cx="1031420" cy="524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796CB0DF-2A0D-0F40-9C23-39E8D9555A73}"/>
              </a:ext>
            </a:extLst>
          </p:cNvPr>
          <p:cNvSpPr txBox="1"/>
          <p:nvPr/>
        </p:nvSpPr>
        <p:spPr>
          <a:xfrm>
            <a:off x="9565923" y="3091968"/>
            <a:ext cx="686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Library</a:t>
            </a:r>
          </a:p>
        </p:txBody>
      </p:sp>
      <p:pic>
        <p:nvPicPr>
          <p:cNvPr id="2050" name="Picture 2" descr="Image result for patien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0"/>
          <a:stretch/>
        </p:blipFill>
        <p:spPr bwMode="auto">
          <a:xfrm>
            <a:off x="1908424" y="2666099"/>
            <a:ext cx="1926632" cy="149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Afbeelding 10">
            <a:extLst>
              <a:ext uri="{FF2B5EF4-FFF2-40B4-BE49-F238E27FC236}">
                <a16:creationId xmlns:a16="http://schemas.microsoft.com/office/drawing/2014/main" id="{ED8BA669-9DC2-3849-A07D-D0D4FCF50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7" t="14899" r="69978" b="81348"/>
          <a:stretch/>
        </p:blipFill>
        <p:spPr>
          <a:xfrm>
            <a:off x="3465655" y="2110706"/>
            <a:ext cx="966982" cy="131924"/>
          </a:xfrm>
          <a:prstGeom prst="rect">
            <a:avLst/>
          </a:prstGeom>
        </p:spPr>
      </p:pic>
      <p:pic>
        <p:nvPicPr>
          <p:cNvPr id="18" name="Afbeelding 10">
            <a:extLst>
              <a:ext uri="{FF2B5EF4-FFF2-40B4-BE49-F238E27FC236}">
                <a16:creationId xmlns:a16="http://schemas.microsoft.com/office/drawing/2014/main" id="{ED8BA669-9DC2-3849-A07D-D0D4FCF50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7" t="14899" r="69978" b="81348"/>
          <a:stretch/>
        </p:blipFill>
        <p:spPr>
          <a:xfrm rot="13925563">
            <a:off x="1867444" y="4908468"/>
            <a:ext cx="1175258" cy="141030"/>
          </a:xfrm>
          <a:prstGeom prst="rect">
            <a:avLst/>
          </a:prstGeom>
        </p:spPr>
      </p:pic>
      <p:pic>
        <p:nvPicPr>
          <p:cNvPr id="19" name="Afbeelding 10">
            <a:extLst>
              <a:ext uri="{FF2B5EF4-FFF2-40B4-BE49-F238E27FC236}">
                <a16:creationId xmlns:a16="http://schemas.microsoft.com/office/drawing/2014/main" id="{ED8BA669-9DC2-3849-A07D-D0D4FCF50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7" t="14899" r="69978" b="81348"/>
          <a:stretch/>
        </p:blipFill>
        <p:spPr>
          <a:xfrm rot="10800000">
            <a:off x="6135171" y="4899784"/>
            <a:ext cx="466401" cy="1583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553" y="4659612"/>
            <a:ext cx="3012755" cy="1047032"/>
          </a:xfrm>
          <a:prstGeom prst="rect">
            <a:avLst/>
          </a:prstGeom>
        </p:spPr>
      </p:pic>
      <p:sp>
        <p:nvSpPr>
          <p:cNvPr id="20" name="Tekstvak 13">
            <a:extLst>
              <a:ext uri="{FF2B5EF4-FFF2-40B4-BE49-F238E27FC236}">
                <a16:creationId xmlns:a16="http://schemas.microsoft.com/office/drawing/2014/main" id="{796CB0DF-2A0D-0F40-9C23-39E8D9555A73}"/>
              </a:ext>
            </a:extLst>
          </p:cNvPr>
          <p:cNvSpPr txBox="1"/>
          <p:nvPr/>
        </p:nvSpPr>
        <p:spPr>
          <a:xfrm>
            <a:off x="3137215" y="5700210"/>
            <a:ext cx="2545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Variant filtering &amp; interpretation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8424" y="2518640"/>
            <a:ext cx="2040722" cy="1740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cells and tissues grow | Cancer Research U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40"/>
          <a:stretch/>
        </p:blipFill>
        <p:spPr bwMode="auto">
          <a:xfrm>
            <a:off x="1369054" y="3226522"/>
            <a:ext cx="1460398" cy="103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Afbeelding 10">
            <a:extLst>
              <a:ext uri="{FF2B5EF4-FFF2-40B4-BE49-F238E27FC236}">
                <a16:creationId xmlns:a16="http://schemas.microsoft.com/office/drawing/2014/main" id="{ED8BA669-9DC2-3849-A07D-D0D4FCF50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7" t="14899" r="69978" b="81348"/>
          <a:stretch/>
        </p:blipFill>
        <p:spPr>
          <a:xfrm rot="19052731">
            <a:off x="1675116" y="2713229"/>
            <a:ext cx="966982" cy="131924"/>
          </a:xfrm>
          <a:prstGeom prst="rect">
            <a:avLst/>
          </a:prstGeom>
        </p:spPr>
      </p:pic>
      <p:pic>
        <p:nvPicPr>
          <p:cNvPr id="22" name="Afbeelding 6">
            <a:extLst>
              <a:ext uri="{FF2B5EF4-FFF2-40B4-BE49-F238E27FC236}">
                <a16:creationId xmlns:a16="http://schemas.microsoft.com/office/drawing/2014/main" id="{F35FD927-15E1-E040-BAD9-34CF07D7EA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5" t="23927" r="49324" b="67990"/>
          <a:stretch/>
        </p:blipFill>
        <p:spPr>
          <a:xfrm>
            <a:off x="6662419" y="2495520"/>
            <a:ext cx="950551" cy="341158"/>
          </a:xfrm>
          <a:prstGeom prst="rect">
            <a:avLst/>
          </a:prstGeom>
        </p:spPr>
      </p:pic>
      <p:sp>
        <p:nvSpPr>
          <p:cNvPr id="24" name="Tekstvak 13">
            <a:extLst>
              <a:ext uri="{FF2B5EF4-FFF2-40B4-BE49-F238E27FC236}">
                <a16:creationId xmlns:a16="http://schemas.microsoft.com/office/drawing/2014/main" id="{796CB0DF-2A0D-0F40-9C23-39E8D9555A73}"/>
              </a:ext>
            </a:extLst>
          </p:cNvPr>
          <p:cNvSpPr txBox="1"/>
          <p:nvPr/>
        </p:nvSpPr>
        <p:spPr>
          <a:xfrm>
            <a:off x="4642653" y="2485984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cDNA</a:t>
            </a:r>
            <a:endParaRPr lang="en-GB" sz="1400" dirty="0"/>
          </a:p>
        </p:txBody>
      </p:sp>
      <p:sp>
        <p:nvSpPr>
          <p:cNvPr id="6" name="Freeform 5"/>
          <p:cNvSpPr/>
          <p:nvPr/>
        </p:nvSpPr>
        <p:spPr>
          <a:xfrm>
            <a:off x="2692764" y="1760112"/>
            <a:ext cx="483870" cy="755650"/>
          </a:xfrm>
          <a:custGeom>
            <a:avLst/>
            <a:gdLst>
              <a:gd name="connsiteX0" fmla="*/ 505330 w 632330"/>
              <a:gd name="connsiteY0" fmla="*/ 1003300 h 1163542"/>
              <a:gd name="connsiteX1" fmla="*/ 333880 w 632330"/>
              <a:gd name="connsiteY1" fmla="*/ 990600 h 1163542"/>
              <a:gd name="connsiteX2" fmla="*/ 219580 w 632330"/>
              <a:gd name="connsiteY2" fmla="*/ 965200 h 1163542"/>
              <a:gd name="connsiteX3" fmla="*/ 181480 w 632330"/>
              <a:gd name="connsiteY3" fmla="*/ 952500 h 1163542"/>
              <a:gd name="connsiteX4" fmla="*/ 117980 w 632330"/>
              <a:gd name="connsiteY4" fmla="*/ 920750 h 1163542"/>
              <a:gd name="connsiteX5" fmla="*/ 73530 w 632330"/>
              <a:gd name="connsiteY5" fmla="*/ 895350 h 1163542"/>
              <a:gd name="connsiteX6" fmla="*/ 29080 w 632330"/>
              <a:gd name="connsiteY6" fmla="*/ 838200 h 1163542"/>
              <a:gd name="connsiteX7" fmla="*/ 10030 w 632330"/>
              <a:gd name="connsiteY7" fmla="*/ 793750 h 1163542"/>
              <a:gd name="connsiteX8" fmla="*/ 3680 w 632330"/>
              <a:gd name="connsiteY8" fmla="*/ 768350 h 1163542"/>
              <a:gd name="connsiteX9" fmla="*/ 10030 w 632330"/>
              <a:gd name="connsiteY9" fmla="*/ 692150 h 1163542"/>
              <a:gd name="connsiteX10" fmla="*/ 143380 w 632330"/>
              <a:gd name="connsiteY10" fmla="*/ 711200 h 1163542"/>
              <a:gd name="connsiteX11" fmla="*/ 162430 w 632330"/>
              <a:gd name="connsiteY11" fmla="*/ 723900 h 1163542"/>
              <a:gd name="connsiteX12" fmla="*/ 225930 w 632330"/>
              <a:gd name="connsiteY12" fmla="*/ 755650 h 1163542"/>
              <a:gd name="connsiteX13" fmla="*/ 283080 w 632330"/>
              <a:gd name="connsiteY13" fmla="*/ 793750 h 1163542"/>
              <a:gd name="connsiteX14" fmla="*/ 314830 w 632330"/>
              <a:gd name="connsiteY14" fmla="*/ 812800 h 1163542"/>
              <a:gd name="connsiteX15" fmla="*/ 333880 w 632330"/>
              <a:gd name="connsiteY15" fmla="*/ 831850 h 1163542"/>
              <a:gd name="connsiteX16" fmla="*/ 371980 w 632330"/>
              <a:gd name="connsiteY16" fmla="*/ 857250 h 1163542"/>
              <a:gd name="connsiteX17" fmla="*/ 410080 w 632330"/>
              <a:gd name="connsiteY17" fmla="*/ 882650 h 1163542"/>
              <a:gd name="connsiteX18" fmla="*/ 435480 w 632330"/>
              <a:gd name="connsiteY18" fmla="*/ 869950 h 1163542"/>
              <a:gd name="connsiteX19" fmla="*/ 454530 w 632330"/>
              <a:gd name="connsiteY19" fmla="*/ 844550 h 1163542"/>
              <a:gd name="connsiteX20" fmla="*/ 486280 w 632330"/>
              <a:gd name="connsiteY20" fmla="*/ 704850 h 1163542"/>
              <a:gd name="connsiteX21" fmla="*/ 460880 w 632330"/>
              <a:gd name="connsiteY21" fmla="*/ 527050 h 1163542"/>
              <a:gd name="connsiteX22" fmla="*/ 441830 w 632330"/>
              <a:gd name="connsiteY22" fmla="*/ 501650 h 1163542"/>
              <a:gd name="connsiteX23" fmla="*/ 416430 w 632330"/>
              <a:gd name="connsiteY23" fmla="*/ 488950 h 1163542"/>
              <a:gd name="connsiteX24" fmla="*/ 289430 w 632330"/>
              <a:gd name="connsiteY24" fmla="*/ 508000 h 1163542"/>
              <a:gd name="connsiteX25" fmla="*/ 264030 w 632330"/>
              <a:gd name="connsiteY25" fmla="*/ 514350 h 1163542"/>
              <a:gd name="connsiteX26" fmla="*/ 200530 w 632330"/>
              <a:gd name="connsiteY26" fmla="*/ 508000 h 1163542"/>
              <a:gd name="connsiteX27" fmla="*/ 187830 w 632330"/>
              <a:gd name="connsiteY27" fmla="*/ 488950 h 1163542"/>
              <a:gd name="connsiteX28" fmla="*/ 168780 w 632330"/>
              <a:gd name="connsiteY28" fmla="*/ 469900 h 1163542"/>
              <a:gd name="connsiteX29" fmla="*/ 143380 w 632330"/>
              <a:gd name="connsiteY29" fmla="*/ 400050 h 1163542"/>
              <a:gd name="connsiteX30" fmla="*/ 137030 w 632330"/>
              <a:gd name="connsiteY30" fmla="*/ 368300 h 1163542"/>
              <a:gd name="connsiteX31" fmla="*/ 130680 w 632330"/>
              <a:gd name="connsiteY31" fmla="*/ 342900 h 1163542"/>
              <a:gd name="connsiteX32" fmla="*/ 117980 w 632330"/>
              <a:gd name="connsiteY32" fmla="*/ 317500 h 1163542"/>
              <a:gd name="connsiteX33" fmla="*/ 111630 w 632330"/>
              <a:gd name="connsiteY33" fmla="*/ 285750 h 1163542"/>
              <a:gd name="connsiteX34" fmla="*/ 98930 w 632330"/>
              <a:gd name="connsiteY34" fmla="*/ 184150 h 1163542"/>
              <a:gd name="connsiteX35" fmla="*/ 105280 w 632330"/>
              <a:gd name="connsiteY35" fmla="*/ 57150 h 1163542"/>
              <a:gd name="connsiteX36" fmla="*/ 124330 w 632330"/>
              <a:gd name="connsiteY36" fmla="*/ 38100 h 1163542"/>
              <a:gd name="connsiteX37" fmla="*/ 137030 w 632330"/>
              <a:gd name="connsiteY37" fmla="*/ 19050 h 1163542"/>
              <a:gd name="connsiteX38" fmla="*/ 175130 w 632330"/>
              <a:gd name="connsiteY38" fmla="*/ 12700 h 1163542"/>
              <a:gd name="connsiteX39" fmla="*/ 194180 w 632330"/>
              <a:gd name="connsiteY39" fmla="*/ 6350 h 1163542"/>
              <a:gd name="connsiteX40" fmla="*/ 219580 w 632330"/>
              <a:gd name="connsiteY40" fmla="*/ 0 h 1163542"/>
              <a:gd name="connsiteX41" fmla="*/ 524380 w 632330"/>
              <a:gd name="connsiteY41" fmla="*/ 6350 h 1163542"/>
              <a:gd name="connsiteX42" fmla="*/ 575180 w 632330"/>
              <a:gd name="connsiteY42" fmla="*/ 31750 h 1163542"/>
              <a:gd name="connsiteX43" fmla="*/ 581530 w 632330"/>
              <a:gd name="connsiteY43" fmla="*/ 50800 h 1163542"/>
              <a:gd name="connsiteX44" fmla="*/ 606930 w 632330"/>
              <a:gd name="connsiteY44" fmla="*/ 95250 h 1163542"/>
              <a:gd name="connsiteX45" fmla="*/ 600580 w 632330"/>
              <a:gd name="connsiteY45" fmla="*/ 196850 h 1163542"/>
              <a:gd name="connsiteX46" fmla="*/ 556130 w 632330"/>
              <a:gd name="connsiteY46" fmla="*/ 241300 h 1163542"/>
              <a:gd name="connsiteX47" fmla="*/ 530730 w 632330"/>
              <a:gd name="connsiteY47" fmla="*/ 266700 h 1163542"/>
              <a:gd name="connsiteX48" fmla="*/ 486280 w 632330"/>
              <a:gd name="connsiteY48" fmla="*/ 298450 h 1163542"/>
              <a:gd name="connsiteX49" fmla="*/ 441830 w 632330"/>
              <a:gd name="connsiteY49" fmla="*/ 330200 h 1163542"/>
              <a:gd name="connsiteX50" fmla="*/ 416430 w 632330"/>
              <a:gd name="connsiteY50" fmla="*/ 342900 h 1163542"/>
              <a:gd name="connsiteX51" fmla="*/ 403730 w 632330"/>
              <a:gd name="connsiteY51" fmla="*/ 361950 h 1163542"/>
              <a:gd name="connsiteX52" fmla="*/ 384680 w 632330"/>
              <a:gd name="connsiteY52" fmla="*/ 374650 h 1163542"/>
              <a:gd name="connsiteX53" fmla="*/ 359280 w 632330"/>
              <a:gd name="connsiteY53" fmla="*/ 425450 h 1163542"/>
              <a:gd name="connsiteX54" fmla="*/ 327530 w 632330"/>
              <a:gd name="connsiteY54" fmla="*/ 476250 h 1163542"/>
              <a:gd name="connsiteX55" fmla="*/ 321180 w 632330"/>
              <a:gd name="connsiteY55" fmla="*/ 501650 h 1163542"/>
              <a:gd name="connsiteX56" fmla="*/ 314830 w 632330"/>
              <a:gd name="connsiteY56" fmla="*/ 520700 h 1163542"/>
              <a:gd name="connsiteX57" fmla="*/ 321180 w 632330"/>
              <a:gd name="connsiteY57" fmla="*/ 584200 h 1163542"/>
              <a:gd name="connsiteX58" fmla="*/ 333880 w 632330"/>
              <a:gd name="connsiteY58" fmla="*/ 603250 h 1163542"/>
              <a:gd name="connsiteX59" fmla="*/ 352930 w 632330"/>
              <a:gd name="connsiteY59" fmla="*/ 609600 h 1163542"/>
              <a:gd name="connsiteX60" fmla="*/ 371980 w 632330"/>
              <a:gd name="connsiteY60" fmla="*/ 628650 h 1163542"/>
              <a:gd name="connsiteX61" fmla="*/ 422780 w 632330"/>
              <a:gd name="connsiteY61" fmla="*/ 641350 h 1163542"/>
              <a:gd name="connsiteX62" fmla="*/ 441830 w 632330"/>
              <a:gd name="connsiteY62" fmla="*/ 647700 h 1163542"/>
              <a:gd name="connsiteX63" fmla="*/ 492630 w 632330"/>
              <a:gd name="connsiteY63" fmla="*/ 660400 h 1163542"/>
              <a:gd name="connsiteX64" fmla="*/ 619630 w 632330"/>
              <a:gd name="connsiteY64" fmla="*/ 654050 h 1163542"/>
              <a:gd name="connsiteX65" fmla="*/ 632330 w 632330"/>
              <a:gd name="connsiteY65" fmla="*/ 622300 h 1163542"/>
              <a:gd name="connsiteX66" fmla="*/ 619630 w 632330"/>
              <a:gd name="connsiteY66" fmla="*/ 508000 h 1163542"/>
              <a:gd name="connsiteX67" fmla="*/ 606930 w 632330"/>
              <a:gd name="connsiteY67" fmla="*/ 469900 h 1163542"/>
              <a:gd name="connsiteX68" fmla="*/ 600580 w 632330"/>
              <a:gd name="connsiteY68" fmla="*/ 444500 h 1163542"/>
              <a:gd name="connsiteX69" fmla="*/ 549780 w 632330"/>
              <a:gd name="connsiteY69" fmla="*/ 361950 h 1163542"/>
              <a:gd name="connsiteX70" fmla="*/ 498980 w 632330"/>
              <a:gd name="connsiteY70" fmla="*/ 317500 h 1163542"/>
              <a:gd name="connsiteX71" fmla="*/ 473580 w 632330"/>
              <a:gd name="connsiteY71" fmla="*/ 311150 h 1163542"/>
              <a:gd name="connsiteX72" fmla="*/ 391030 w 632330"/>
              <a:gd name="connsiteY72" fmla="*/ 298450 h 1163542"/>
              <a:gd name="connsiteX73" fmla="*/ 194180 w 632330"/>
              <a:gd name="connsiteY73" fmla="*/ 304800 h 1163542"/>
              <a:gd name="connsiteX74" fmla="*/ 156080 w 632330"/>
              <a:gd name="connsiteY74" fmla="*/ 311150 h 1163542"/>
              <a:gd name="connsiteX75" fmla="*/ 86230 w 632330"/>
              <a:gd name="connsiteY75" fmla="*/ 355600 h 1163542"/>
              <a:gd name="connsiteX76" fmla="*/ 41780 w 632330"/>
              <a:gd name="connsiteY76" fmla="*/ 381000 h 1163542"/>
              <a:gd name="connsiteX77" fmla="*/ 29080 w 632330"/>
              <a:gd name="connsiteY77" fmla="*/ 406400 h 1163542"/>
              <a:gd name="connsiteX78" fmla="*/ 60830 w 632330"/>
              <a:gd name="connsiteY78" fmla="*/ 641350 h 1163542"/>
              <a:gd name="connsiteX79" fmla="*/ 105280 w 632330"/>
              <a:gd name="connsiteY79" fmla="*/ 679450 h 1163542"/>
              <a:gd name="connsiteX80" fmla="*/ 117980 w 632330"/>
              <a:gd name="connsiteY80" fmla="*/ 698500 h 1163542"/>
              <a:gd name="connsiteX81" fmla="*/ 168780 w 632330"/>
              <a:gd name="connsiteY81" fmla="*/ 730250 h 1163542"/>
              <a:gd name="connsiteX82" fmla="*/ 200530 w 632330"/>
              <a:gd name="connsiteY82" fmla="*/ 768350 h 1163542"/>
              <a:gd name="connsiteX83" fmla="*/ 244980 w 632330"/>
              <a:gd name="connsiteY83" fmla="*/ 812800 h 1163542"/>
              <a:gd name="connsiteX84" fmla="*/ 270380 w 632330"/>
              <a:gd name="connsiteY84" fmla="*/ 863600 h 1163542"/>
              <a:gd name="connsiteX85" fmla="*/ 276730 w 632330"/>
              <a:gd name="connsiteY85" fmla="*/ 901700 h 1163542"/>
              <a:gd name="connsiteX86" fmla="*/ 283080 w 632330"/>
              <a:gd name="connsiteY86" fmla="*/ 920750 h 1163542"/>
              <a:gd name="connsiteX87" fmla="*/ 289430 w 632330"/>
              <a:gd name="connsiteY87" fmla="*/ 958850 h 1163542"/>
              <a:gd name="connsiteX88" fmla="*/ 295780 w 632330"/>
              <a:gd name="connsiteY88" fmla="*/ 984250 h 1163542"/>
              <a:gd name="connsiteX89" fmla="*/ 302130 w 632330"/>
              <a:gd name="connsiteY89" fmla="*/ 1016000 h 1163542"/>
              <a:gd name="connsiteX90" fmla="*/ 327530 w 632330"/>
              <a:gd name="connsiteY90" fmla="*/ 1073150 h 1163542"/>
              <a:gd name="connsiteX91" fmla="*/ 346580 w 632330"/>
              <a:gd name="connsiteY91" fmla="*/ 1092200 h 1163542"/>
              <a:gd name="connsiteX92" fmla="*/ 352930 w 632330"/>
              <a:gd name="connsiteY92" fmla="*/ 1111250 h 1163542"/>
              <a:gd name="connsiteX93" fmla="*/ 397380 w 632330"/>
              <a:gd name="connsiteY93" fmla="*/ 1162050 h 1163542"/>
              <a:gd name="connsiteX94" fmla="*/ 473580 w 632330"/>
              <a:gd name="connsiteY94" fmla="*/ 1162050 h 1163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632330" h="1163542">
                <a:moveTo>
                  <a:pt x="505330" y="1003300"/>
                </a:moveTo>
                <a:cubicBezTo>
                  <a:pt x="448180" y="999067"/>
                  <a:pt x="390872" y="996599"/>
                  <a:pt x="333880" y="990600"/>
                </a:cubicBezTo>
                <a:cubicBezTo>
                  <a:pt x="292224" y="986215"/>
                  <a:pt x="258554" y="977192"/>
                  <a:pt x="219580" y="965200"/>
                </a:cubicBezTo>
                <a:cubicBezTo>
                  <a:pt x="206785" y="961263"/>
                  <a:pt x="193745" y="957866"/>
                  <a:pt x="181480" y="952500"/>
                </a:cubicBezTo>
                <a:cubicBezTo>
                  <a:pt x="159799" y="943015"/>
                  <a:pt x="139147" y="931333"/>
                  <a:pt x="117980" y="920750"/>
                </a:cubicBezTo>
                <a:cubicBezTo>
                  <a:pt x="85754" y="904637"/>
                  <a:pt x="100456" y="913301"/>
                  <a:pt x="73530" y="895350"/>
                </a:cubicBezTo>
                <a:cubicBezTo>
                  <a:pt x="43149" y="849778"/>
                  <a:pt x="58923" y="868043"/>
                  <a:pt x="29080" y="838200"/>
                </a:cubicBezTo>
                <a:cubicBezTo>
                  <a:pt x="10850" y="765278"/>
                  <a:pt x="36342" y="855144"/>
                  <a:pt x="10030" y="793750"/>
                </a:cubicBezTo>
                <a:cubicBezTo>
                  <a:pt x="6592" y="785728"/>
                  <a:pt x="5797" y="776817"/>
                  <a:pt x="3680" y="768350"/>
                </a:cubicBezTo>
                <a:cubicBezTo>
                  <a:pt x="5797" y="742950"/>
                  <a:pt x="-9427" y="708614"/>
                  <a:pt x="10030" y="692150"/>
                </a:cubicBezTo>
                <a:cubicBezTo>
                  <a:pt x="22464" y="681629"/>
                  <a:pt x="125060" y="707129"/>
                  <a:pt x="143380" y="711200"/>
                </a:cubicBezTo>
                <a:cubicBezTo>
                  <a:pt x="149730" y="715433"/>
                  <a:pt x="155710" y="720282"/>
                  <a:pt x="162430" y="723900"/>
                </a:cubicBezTo>
                <a:cubicBezTo>
                  <a:pt x="183266" y="735120"/>
                  <a:pt x="205637" y="743474"/>
                  <a:pt x="225930" y="755650"/>
                </a:cubicBezTo>
                <a:cubicBezTo>
                  <a:pt x="318175" y="810997"/>
                  <a:pt x="203714" y="740839"/>
                  <a:pt x="283080" y="793750"/>
                </a:cubicBezTo>
                <a:cubicBezTo>
                  <a:pt x="293349" y="800596"/>
                  <a:pt x="304956" y="805395"/>
                  <a:pt x="314830" y="812800"/>
                </a:cubicBezTo>
                <a:cubicBezTo>
                  <a:pt x="322014" y="818188"/>
                  <a:pt x="326791" y="826337"/>
                  <a:pt x="333880" y="831850"/>
                </a:cubicBezTo>
                <a:cubicBezTo>
                  <a:pt x="345928" y="841221"/>
                  <a:pt x="361187" y="846457"/>
                  <a:pt x="371980" y="857250"/>
                </a:cubicBezTo>
                <a:cubicBezTo>
                  <a:pt x="395763" y="881033"/>
                  <a:pt x="382511" y="873460"/>
                  <a:pt x="410080" y="882650"/>
                </a:cubicBezTo>
                <a:cubicBezTo>
                  <a:pt x="418547" y="878417"/>
                  <a:pt x="428293" y="876110"/>
                  <a:pt x="435480" y="869950"/>
                </a:cubicBezTo>
                <a:cubicBezTo>
                  <a:pt x="443515" y="863062"/>
                  <a:pt x="448921" y="853525"/>
                  <a:pt x="454530" y="844550"/>
                </a:cubicBezTo>
                <a:cubicBezTo>
                  <a:pt x="480877" y="802394"/>
                  <a:pt x="481490" y="752753"/>
                  <a:pt x="486280" y="704850"/>
                </a:cubicBezTo>
                <a:cubicBezTo>
                  <a:pt x="480146" y="631244"/>
                  <a:pt x="495012" y="581661"/>
                  <a:pt x="460880" y="527050"/>
                </a:cubicBezTo>
                <a:cubicBezTo>
                  <a:pt x="455271" y="518075"/>
                  <a:pt x="449865" y="508538"/>
                  <a:pt x="441830" y="501650"/>
                </a:cubicBezTo>
                <a:cubicBezTo>
                  <a:pt x="434643" y="495490"/>
                  <a:pt x="424897" y="493183"/>
                  <a:pt x="416430" y="488950"/>
                </a:cubicBezTo>
                <a:cubicBezTo>
                  <a:pt x="406501" y="490368"/>
                  <a:pt x="317608" y="502364"/>
                  <a:pt x="289430" y="508000"/>
                </a:cubicBezTo>
                <a:cubicBezTo>
                  <a:pt x="280872" y="509712"/>
                  <a:pt x="272497" y="512233"/>
                  <a:pt x="264030" y="514350"/>
                </a:cubicBezTo>
                <a:cubicBezTo>
                  <a:pt x="242863" y="512233"/>
                  <a:pt x="220711" y="514727"/>
                  <a:pt x="200530" y="508000"/>
                </a:cubicBezTo>
                <a:cubicBezTo>
                  <a:pt x="193290" y="505587"/>
                  <a:pt x="192716" y="494813"/>
                  <a:pt x="187830" y="488950"/>
                </a:cubicBezTo>
                <a:cubicBezTo>
                  <a:pt x="182081" y="482051"/>
                  <a:pt x="175130" y="476250"/>
                  <a:pt x="168780" y="469900"/>
                </a:cubicBezTo>
                <a:cubicBezTo>
                  <a:pt x="153596" y="393978"/>
                  <a:pt x="175216" y="487598"/>
                  <a:pt x="143380" y="400050"/>
                </a:cubicBezTo>
                <a:cubicBezTo>
                  <a:pt x="139692" y="389907"/>
                  <a:pt x="139371" y="378836"/>
                  <a:pt x="137030" y="368300"/>
                </a:cubicBezTo>
                <a:cubicBezTo>
                  <a:pt x="135137" y="359781"/>
                  <a:pt x="133744" y="351072"/>
                  <a:pt x="130680" y="342900"/>
                </a:cubicBezTo>
                <a:cubicBezTo>
                  <a:pt x="127356" y="334037"/>
                  <a:pt x="122213" y="325967"/>
                  <a:pt x="117980" y="317500"/>
                </a:cubicBezTo>
                <a:cubicBezTo>
                  <a:pt x="115863" y="306917"/>
                  <a:pt x="112969" y="296460"/>
                  <a:pt x="111630" y="285750"/>
                </a:cubicBezTo>
                <a:cubicBezTo>
                  <a:pt x="96976" y="168516"/>
                  <a:pt x="113248" y="255738"/>
                  <a:pt x="98930" y="184150"/>
                </a:cubicBezTo>
                <a:cubicBezTo>
                  <a:pt x="101047" y="141817"/>
                  <a:pt x="98017" y="98909"/>
                  <a:pt x="105280" y="57150"/>
                </a:cubicBezTo>
                <a:cubicBezTo>
                  <a:pt x="106819" y="48303"/>
                  <a:pt x="118581" y="44999"/>
                  <a:pt x="124330" y="38100"/>
                </a:cubicBezTo>
                <a:cubicBezTo>
                  <a:pt x="129216" y="32237"/>
                  <a:pt x="130204" y="22463"/>
                  <a:pt x="137030" y="19050"/>
                </a:cubicBezTo>
                <a:cubicBezTo>
                  <a:pt x="148546" y="13292"/>
                  <a:pt x="162561" y="15493"/>
                  <a:pt x="175130" y="12700"/>
                </a:cubicBezTo>
                <a:cubicBezTo>
                  <a:pt x="181664" y="11248"/>
                  <a:pt x="187744" y="8189"/>
                  <a:pt x="194180" y="6350"/>
                </a:cubicBezTo>
                <a:cubicBezTo>
                  <a:pt x="202571" y="3952"/>
                  <a:pt x="211113" y="2117"/>
                  <a:pt x="219580" y="0"/>
                </a:cubicBezTo>
                <a:lnTo>
                  <a:pt x="524380" y="6350"/>
                </a:lnTo>
                <a:cubicBezTo>
                  <a:pt x="543237" y="8034"/>
                  <a:pt x="575180" y="31750"/>
                  <a:pt x="575180" y="31750"/>
                </a:cubicBezTo>
                <a:cubicBezTo>
                  <a:pt x="577297" y="38100"/>
                  <a:pt x="578893" y="44648"/>
                  <a:pt x="581530" y="50800"/>
                </a:cubicBezTo>
                <a:cubicBezTo>
                  <a:pt x="591198" y="73358"/>
                  <a:pt x="594175" y="76118"/>
                  <a:pt x="606930" y="95250"/>
                </a:cubicBezTo>
                <a:cubicBezTo>
                  <a:pt x="604813" y="129117"/>
                  <a:pt x="611728" y="164801"/>
                  <a:pt x="600580" y="196850"/>
                </a:cubicBezTo>
                <a:cubicBezTo>
                  <a:pt x="593696" y="216641"/>
                  <a:pt x="570947" y="226483"/>
                  <a:pt x="556130" y="241300"/>
                </a:cubicBezTo>
                <a:cubicBezTo>
                  <a:pt x="547663" y="249767"/>
                  <a:pt x="540309" y="259516"/>
                  <a:pt x="530730" y="266700"/>
                </a:cubicBezTo>
                <a:cubicBezTo>
                  <a:pt x="447719" y="328958"/>
                  <a:pt x="551277" y="252024"/>
                  <a:pt x="486280" y="298450"/>
                </a:cubicBezTo>
                <a:cubicBezTo>
                  <a:pt x="472651" y="308185"/>
                  <a:pt x="456795" y="321649"/>
                  <a:pt x="441830" y="330200"/>
                </a:cubicBezTo>
                <a:cubicBezTo>
                  <a:pt x="433611" y="334896"/>
                  <a:pt x="424897" y="338667"/>
                  <a:pt x="416430" y="342900"/>
                </a:cubicBezTo>
                <a:cubicBezTo>
                  <a:pt x="412197" y="349250"/>
                  <a:pt x="409126" y="356554"/>
                  <a:pt x="403730" y="361950"/>
                </a:cubicBezTo>
                <a:cubicBezTo>
                  <a:pt x="398334" y="367346"/>
                  <a:pt x="389057" y="368398"/>
                  <a:pt x="384680" y="374650"/>
                </a:cubicBezTo>
                <a:cubicBezTo>
                  <a:pt x="373823" y="390160"/>
                  <a:pt x="369020" y="409216"/>
                  <a:pt x="359280" y="425450"/>
                </a:cubicBezTo>
                <a:cubicBezTo>
                  <a:pt x="336303" y="463744"/>
                  <a:pt x="347076" y="446931"/>
                  <a:pt x="327530" y="476250"/>
                </a:cubicBezTo>
                <a:cubicBezTo>
                  <a:pt x="325413" y="484717"/>
                  <a:pt x="323578" y="493259"/>
                  <a:pt x="321180" y="501650"/>
                </a:cubicBezTo>
                <a:cubicBezTo>
                  <a:pt x="319341" y="508086"/>
                  <a:pt x="314830" y="514007"/>
                  <a:pt x="314830" y="520700"/>
                </a:cubicBezTo>
                <a:cubicBezTo>
                  <a:pt x="314830" y="541972"/>
                  <a:pt x="316397" y="563473"/>
                  <a:pt x="321180" y="584200"/>
                </a:cubicBezTo>
                <a:cubicBezTo>
                  <a:pt x="322896" y="591636"/>
                  <a:pt x="327921" y="598482"/>
                  <a:pt x="333880" y="603250"/>
                </a:cubicBezTo>
                <a:cubicBezTo>
                  <a:pt x="339107" y="607431"/>
                  <a:pt x="346580" y="607483"/>
                  <a:pt x="352930" y="609600"/>
                </a:cubicBezTo>
                <a:cubicBezTo>
                  <a:pt x="359280" y="615950"/>
                  <a:pt x="364508" y="623669"/>
                  <a:pt x="371980" y="628650"/>
                </a:cubicBezTo>
                <a:cubicBezTo>
                  <a:pt x="380689" y="634456"/>
                  <a:pt x="417651" y="640068"/>
                  <a:pt x="422780" y="641350"/>
                </a:cubicBezTo>
                <a:cubicBezTo>
                  <a:pt x="429274" y="642973"/>
                  <a:pt x="435372" y="645939"/>
                  <a:pt x="441830" y="647700"/>
                </a:cubicBezTo>
                <a:cubicBezTo>
                  <a:pt x="458669" y="652293"/>
                  <a:pt x="475697" y="656167"/>
                  <a:pt x="492630" y="660400"/>
                </a:cubicBezTo>
                <a:lnTo>
                  <a:pt x="619630" y="654050"/>
                </a:lnTo>
                <a:cubicBezTo>
                  <a:pt x="630627" y="651051"/>
                  <a:pt x="632330" y="633699"/>
                  <a:pt x="632330" y="622300"/>
                </a:cubicBezTo>
                <a:cubicBezTo>
                  <a:pt x="632330" y="583966"/>
                  <a:pt x="625932" y="545813"/>
                  <a:pt x="619630" y="508000"/>
                </a:cubicBezTo>
                <a:cubicBezTo>
                  <a:pt x="617429" y="494795"/>
                  <a:pt x="610777" y="482722"/>
                  <a:pt x="606930" y="469900"/>
                </a:cubicBezTo>
                <a:cubicBezTo>
                  <a:pt x="604422" y="461541"/>
                  <a:pt x="603937" y="452556"/>
                  <a:pt x="600580" y="444500"/>
                </a:cubicBezTo>
                <a:cubicBezTo>
                  <a:pt x="584087" y="404917"/>
                  <a:pt x="576291" y="391775"/>
                  <a:pt x="549780" y="361950"/>
                </a:cubicBezTo>
                <a:cubicBezTo>
                  <a:pt x="539303" y="350163"/>
                  <a:pt x="514154" y="325087"/>
                  <a:pt x="498980" y="317500"/>
                </a:cubicBezTo>
                <a:cubicBezTo>
                  <a:pt x="491174" y="313597"/>
                  <a:pt x="481971" y="313548"/>
                  <a:pt x="473580" y="311150"/>
                </a:cubicBezTo>
                <a:cubicBezTo>
                  <a:pt x="424290" y="297067"/>
                  <a:pt x="493159" y="308663"/>
                  <a:pt x="391030" y="298450"/>
                </a:cubicBezTo>
                <a:cubicBezTo>
                  <a:pt x="325413" y="300567"/>
                  <a:pt x="259735" y="301256"/>
                  <a:pt x="194180" y="304800"/>
                </a:cubicBezTo>
                <a:cubicBezTo>
                  <a:pt x="181324" y="305495"/>
                  <a:pt x="167914" y="306078"/>
                  <a:pt x="156080" y="311150"/>
                </a:cubicBezTo>
                <a:cubicBezTo>
                  <a:pt x="115345" y="328608"/>
                  <a:pt x="115575" y="338832"/>
                  <a:pt x="86230" y="355600"/>
                </a:cubicBezTo>
                <a:cubicBezTo>
                  <a:pt x="29834" y="387826"/>
                  <a:pt x="88192" y="350058"/>
                  <a:pt x="41780" y="381000"/>
                </a:cubicBezTo>
                <a:cubicBezTo>
                  <a:pt x="37547" y="389467"/>
                  <a:pt x="29080" y="396934"/>
                  <a:pt x="29080" y="406400"/>
                </a:cubicBezTo>
                <a:cubicBezTo>
                  <a:pt x="29080" y="484804"/>
                  <a:pt x="15314" y="573076"/>
                  <a:pt x="60830" y="641350"/>
                </a:cubicBezTo>
                <a:cubicBezTo>
                  <a:pt x="74654" y="662086"/>
                  <a:pt x="87674" y="661844"/>
                  <a:pt x="105280" y="679450"/>
                </a:cubicBezTo>
                <a:cubicBezTo>
                  <a:pt x="110676" y="684846"/>
                  <a:pt x="112584" y="693104"/>
                  <a:pt x="117980" y="698500"/>
                </a:cubicBezTo>
                <a:cubicBezTo>
                  <a:pt x="134466" y="714986"/>
                  <a:pt x="148660" y="720190"/>
                  <a:pt x="168780" y="730250"/>
                </a:cubicBezTo>
                <a:cubicBezTo>
                  <a:pt x="181845" y="749847"/>
                  <a:pt x="181516" y="752052"/>
                  <a:pt x="200530" y="768350"/>
                </a:cubicBezTo>
                <a:cubicBezTo>
                  <a:pt x="227341" y="791331"/>
                  <a:pt x="226636" y="781352"/>
                  <a:pt x="244980" y="812800"/>
                </a:cubicBezTo>
                <a:cubicBezTo>
                  <a:pt x="254519" y="829153"/>
                  <a:pt x="270380" y="863600"/>
                  <a:pt x="270380" y="863600"/>
                </a:cubicBezTo>
                <a:cubicBezTo>
                  <a:pt x="272497" y="876300"/>
                  <a:pt x="273937" y="889131"/>
                  <a:pt x="276730" y="901700"/>
                </a:cubicBezTo>
                <a:cubicBezTo>
                  <a:pt x="278182" y="908234"/>
                  <a:pt x="281628" y="914216"/>
                  <a:pt x="283080" y="920750"/>
                </a:cubicBezTo>
                <a:cubicBezTo>
                  <a:pt x="285873" y="933319"/>
                  <a:pt x="286905" y="946225"/>
                  <a:pt x="289430" y="958850"/>
                </a:cubicBezTo>
                <a:cubicBezTo>
                  <a:pt x="291142" y="967408"/>
                  <a:pt x="293887" y="975731"/>
                  <a:pt x="295780" y="984250"/>
                </a:cubicBezTo>
                <a:cubicBezTo>
                  <a:pt x="298121" y="994786"/>
                  <a:pt x="299290" y="1005587"/>
                  <a:pt x="302130" y="1016000"/>
                </a:cubicBezTo>
                <a:cubicBezTo>
                  <a:pt x="308865" y="1040695"/>
                  <a:pt x="312181" y="1054731"/>
                  <a:pt x="327530" y="1073150"/>
                </a:cubicBezTo>
                <a:cubicBezTo>
                  <a:pt x="333279" y="1080049"/>
                  <a:pt x="340230" y="1085850"/>
                  <a:pt x="346580" y="1092200"/>
                </a:cubicBezTo>
                <a:cubicBezTo>
                  <a:pt x="348697" y="1098550"/>
                  <a:pt x="349679" y="1105399"/>
                  <a:pt x="352930" y="1111250"/>
                </a:cubicBezTo>
                <a:cubicBezTo>
                  <a:pt x="356909" y="1118413"/>
                  <a:pt x="378457" y="1159527"/>
                  <a:pt x="397380" y="1162050"/>
                </a:cubicBezTo>
                <a:cubicBezTo>
                  <a:pt x="422557" y="1165407"/>
                  <a:pt x="448180" y="1162050"/>
                  <a:pt x="473580" y="1162050"/>
                </a:cubicBezTo>
              </a:path>
            </a:pathLst>
          </a:custGeom>
          <a:noFill/>
          <a:ln w="2540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kstvak 13">
            <a:extLst>
              <a:ext uri="{FF2B5EF4-FFF2-40B4-BE49-F238E27FC236}">
                <a16:creationId xmlns:a16="http://schemas.microsoft.com/office/drawing/2014/main" id="{796CB0DF-2A0D-0F40-9C23-39E8D9555A73}"/>
              </a:ext>
            </a:extLst>
          </p:cNvPr>
          <p:cNvSpPr txBox="1"/>
          <p:nvPr/>
        </p:nvSpPr>
        <p:spPr>
          <a:xfrm>
            <a:off x="2705025" y="2490679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RNA</a:t>
            </a:r>
            <a:endParaRPr lang="en-GB" sz="1400" dirty="0"/>
          </a:p>
        </p:txBody>
      </p:sp>
      <p:pic>
        <p:nvPicPr>
          <p:cNvPr id="23" name="Afbeelding 10">
            <a:extLst>
              <a:ext uri="{FF2B5EF4-FFF2-40B4-BE49-F238E27FC236}">
                <a16:creationId xmlns:a16="http://schemas.microsoft.com/office/drawing/2014/main" id="{ED8BA669-9DC2-3849-A07D-D0D4FCF50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7" t="14899" r="69978" b="81348"/>
          <a:stretch/>
        </p:blipFill>
        <p:spPr>
          <a:xfrm rot="19756411">
            <a:off x="3075043" y="3026832"/>
            <a:ext cx="966982" cy="13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3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Two</a:t>
            </a:r>
            <a:r>
              <a:rPr lang="nl-BE" dirty="0" smtClean="0"/>
              <a:t> </a:t>
            </a:r>
            <a:r>
              <a:rPr lang="nl-BE" dirty="0" err="1" smtClean="0"/>
              <a:t>main</a:t>
            </a:r>
            <a:r>
              <a:rPr lang="nl-BE" dirty="0" smtClean="0"/>
              <a:t> types of NGS</a:t>
            </a:r>
            <a:endParaRPr lang="nl-BE" dirty="0"/>
          </a:p>
        </p:txBody>
      </p:sp>
      <p:grpSp>
        <p:nvGrpSpPr>
          <p:cNvPr id="12" name="Group 11"/>
          <p:cNvGrpSpPr/>
          <p:nvPr/>
        </p:nvGrpSpPr>
        <p:grpSpPr>
          <a:xfrm>
            <a:off x="1724891" y="3591842"/>
            <a:ext cx="3013364" cy="2297256"/>
            <a:chOff x="1433945" y="1512744"/>
            <a:chExt cx="3488923" cy="276165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217" y="1512744"/>
              <a:ext cx="2761651" cy="276165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8481" b="1629"/>
            <a:stretch/>
          </p:blipFill>
          <p:spPr>
            <a:xfrm>
              <a:off x="1433945" y="3119896"/>
              <a:ext cx="1173626" cy="1154499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8068196" y="3888332"/>
            <a:ext cx="3936536" cy="2091990"/>
            <a:chOff x="6966991" y="1027906"/>
            <a:chExt cx="4982554" cy="285395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0106" y="1027906"/>
              <a:ext cx="3009439" cy="285395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6991" y="1690688"/>
              <a:ext cx="1513099" cy="1416639"/>
            </a:xfrm>
            <a:prstGeom prst="rect">
              <a:avLst/>
            </a:prstGeom>
          </p:spPr>
        </p:pic>
      </p:grpSp>
      <p:cxnSp>
        <p:nvCxnSpPr>
          <p:cNvPr id="15" name="Straight Connector 14"/>
          <p:cNvCxnSpPr/>
          <p:nvPr/>
        </p:nvCxnSpPr>
        <p:spPr>
          <a:xfrm flipV="1">
            <a:off x="5624945" y="1690688"/>
            <a:ext cx="0" cy="4478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Image result for sequel pacbi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894" y="3311720"/>
            <a:ext cx="18954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0821" y="1665059"/>
            <a:ext cx="30086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Short read</a:t>
            </a:r>
          </a:p>
          <a:p>
            <a:pPr algn="ctr"/>
            <a:r>
              <a:rPr lang="en-US" dirty="0" smtClean="0"/>
              <a:t>Short, high throughput, cheap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24904" y="1665059"/>
            <a:ext cx="44133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Long read</a:t>
            </a:r>
          </a:p>
          <a:p>
            <a:pPr algn="ctr"/>
            <a:r>
              <a:rPr lang="en-US" dirty="0" smtClean="0"/>
              <a:t>Long, increasing throughput, more expensive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16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r>
              <a:rPr lang="en-US" dirty="0" smtClean="0"/>
              <a:t> (</a:t>
            </a:r>
            <a:r>
              <a:rPr lang="en-US" dirty="0" err="1" smtClean="0"/>
              <a:t>solexa</a:t>
            </a:r>
            <a:r>
              <a:rPr lang="en-US" dirty="0" smtClean="0"/>
              <a:t>) sequencing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r>
              <a:rPr lang="en-US" dirty="0" smtClean="0"/>
              <a:t> </a:t>
            </a:r>
            <a:r>
              <a:rPr lang="en-US" dirty="0" err="1" smtClean="0"/>
              <a:t>MiSeq</a:t>
            </a:r>
            <a:r>
              <a:rPr lang="en-US" dirty="0" smtClean="0"/>
              <a:t>, </a:t>
            </a:r>
            <a:r>
              <a:rPr lang="en-US" dirty="0" err="1" smtClean="0"/>
              <a:t>NextSeq</a:t>
            </a:r>
            <a:r>
              <a:rPr lang="en-US" dirty="0" smtClean="0"/>
              <a:t> 500</a:t>
            </a:r>
            <a:r>
              <a:rPr lang="en-US" dirty="0"/>
              <a:t>, </a:t>
            </a:r>
            <a:r>
              <a:rPr lang="en-US" dirty="0" smtClean="0"/>
              <a:t>HiSeq2500, HiSeq4000 &amp; </a:t>
            </a:r>
            <a:r>
              <a:rPr lang="en-US" dirty="0" err="1" smtClean="0"/>
              <a:t>NovaSeq</a:t>
            </a:r>
            <a:r>
              <a:rPr lang="en-US" dirty="0" smtClean="0"/>
              <a:t> 6000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3630E4B3-84AE-8145-982F-642D31BD1836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481" b="1629"/>
          <a:stretch/>
        </p:blipFill>
        <p:spPr>
          <a:xfrm>
            <a:off x="391846" y="4339096"/>
            <a:ext cx="1173626" cy="1154499"/>
          </a:xfrm>
          <a:prstGeom prst="rect">
            <a:avLst/>
          </a:prstGeom>
        </p:spPr>
      </p:pic>
      <p:pic>
        <p:nvPicPr>
          <p:cNvPr id="9" name="Picture 8" descr="Screen Shot 2013-10-11 at 17.23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8" y="104857"/>
            <a:ext cx="2413000" cy="736600"/>
          </a:xfrm>
          <a:prstGeom prst="rect">
            <a:avLst/>
          </a:prstGeom>
        </p:spPr>
      </p:pic>
      <p:pic>
        <p:nvPicPr>
          <p:cNvPr id="10" name="pasted-image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0563" y="3807226"/>
            <a:ext cx="2296405" cy="1576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740" y="2948708"/>
            <a:ext cx="3635345" cy="27964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503" y="2632660"/>
            <a:ext cx="2761651" cy="2761651"/>
          </a:xfrm>
          <a:prstGeom prst="rect">
            <a:avLst/>
          </a:prstGeom>
        </p:spPr>
      </p:pic>
      <p:pic>
        <p:nvPicPr>
          <p:cNvPr id="7" name="Picture 6" descr="hiseq2000.jpg"/>
          <p:cNvPicPr>
            <a:picLocks noChangeAspect="1"/>
          </p:cNvPicPr>
          <p:nvPr/>
        </p:nvPicPr>
        <p:blipFill rotWithShape="1">
          <a:blip r:embed="rId7" cstate="print"/>
          <a:srcRect t="6216" b="141"/>
          <a:stretch/>
        </p:blipFill>
        <p:spPr>
          <a:xfrm>
            <a:off x="3608423" y="3421320"/>
            <a:ext cx="2434906" cy="24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6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b4d067b-b63d-4191-84fe-8d4e51d238a5"/>
  <p:tag name="AUDIO_IMPORT" val="C:\SMRT_02_Workflow Final - podcast\slide5.mp3"/>
  <p:tag name="AUDIO_ID" val="359"/>
  <p:tag name="ARTICULATE_SLIDE_PAUSE" val="1"/>
  <p:tag name="ARTICULATE_NAV_LEVEL" val="1"/>
  <p:tag name="ARTICULATE_SLIDE_PRESENTER" val="Primo Baybayan"/>
  <p:tag name="ARTICULATE_SLIDE_PRESENTER_GUID" val="1C2C52C99156"/>
  <p:tag name="ARTICULATE_PLAYLIST_ID" val="-1"/>
  <p:tag name="ARTICULATE_VIEW_MODE" val="0"/>
  <p:tag name="ARTICULATE_LOCK_SLIDE" val="0"/>
  <p:tag name="ELAPSEDTIME" val="41.583"/>
  <p:tag name="ARTICULATE_SLIDE_NAV" val="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msingh\LOCALS~1\Temp\articulate\presenter\imgtemp\OtoCFMTF_files\slide0001_image001.p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msingh\LOCALS~1\Temp\articulate\presenter\imgtemp\vh863XE7_files\slide0001_image001.p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MARGIN_1" val="0"/>
  <p:tag name="MARGIN_2" val="36"/>
  <p:tag name="MARGIN_3" val="72"/>
  <p:tag name="MARGIN_4" val="108"/>
  <p:tag name="MARGIN_5" val="144"/>
  <p:tag name="FONT_SIZE" val="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6" val="8226"/>
  <p:tag name="BULLET_7" val="8226"/>
  <p:tag name="BULLET_8" val="8226"/>
  <p:tag name="BULLET_9" val="8226"/>
  <p:tag name="BULLET_10" val="8226"/>
  <p:tag name="BULLET_1" val="8226"/>
  <p:tag name="BULLET_2" val="8226"/>
  <p:tag name="BULLET_3" val="8226"/>
  <p:tag name="BULLET_4" val="8226"/>
  <p:tag name="BULLET_5" val="8226"/>
  <p:tag name="MARGIN_1" val="0"/>
  <p:tag name="MARGIN_2" val="36"/>
  <p:tag name="MARGIN_3" val="72"/>
  <p:tag name="MARGIN_4" val="108"/>
  <p:tag name="MARGIN_5" val="144"/>
  <p:tag name="FONT_SIZE" val="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97fffd4-f247-4311-8380-f52b04289233"/>
  <p:tag name="TIMELINE" val="10.1"/>
  <p:tag name="ARTICULATE_SLIDE_PAUSE" val="1"/>
  <p:tag name="ARTICULATE_NAV_LEVEL" val="1"/>
  <p:tag name="ARTICULATE_SLIDE_PRESENTER" val="Kevin Travers, PhD"/>
  <p:tag name="ARTICULATE_SLIDE_PRESENTER_GUID" val="CE99FF28C17B"/>
  <p:tag name="ARTICULATE_PLAYLIST_ID" val="-1"/>
  <p:tag name="ARTICULATE_LOCK_SLIDE" val="0"/>
  <p:tag name="AUDIO_IMPORT" val="C:\SAMP_01_Overview - podcast\MP3\05.mp3"/>
  <p:tag name="AUDIO_ID" val="286"/>
  <p:tag name="ELAPSEDTIME" val="37.94"/>
  <p:tag name="ARTICULATE_SLIDE_NAV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msingh\LOCALS~1\Temp\articulate\presenter\imgtemp\JFrDGjeM_files\slide0001_image001.pn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MARGIN_1" val="0"/>
  <p:tag name="MARGIN_2" val="36"/>
  <p:tag name="MARGIN_3" val="72"/>
  <p:tag name="MARGIN_4" val="108"/>
  <p:tag name="MARGIN_5" val="144"/>
  <p:tag name="FONT_SIZE" val="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b30a4b2-e819-4298-94a5-b66c3da80a81"/>
  <p:tag name="ARTICULATE_SLIDE_PAUSE" val="1"/>
  <p:tag name="ARTICULATE_NAV_LEVEL" val="2"/>
  <p:tag name="ARTICULATE_SLIDE_PRESENTER" val="Kevin Travers, PhD"/>
  <p:tag name="ARTICULATE_SLIDE_PRESENTER_GUID" val="CE99FF28C17B"/>
  <p:tag name="ARTICULATE_PLAYLIST_ID" val="-1"/>
  <p:tag name="ARTICULATE_LOCK_SLIDE" val="0"/>
  <p:tag name="AUDIO_IMPORT" val="C:\SAMP_01_Overview - podcast\MP3\06.mp3"/>
  <p:tag name="AUDIO_ID" val="338"/>
  <p:tag name="ELAPSEDTIME" val="29.887"/>
  <p:tag name="TIMELINE" val="5.63/11.08/19.85/25.16"/>
  <p:tag name="ARTICULATE_SLIDE_NAV" val="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OURCE_IMAGE" val="C:\DOCUME~1\msingh\LOCALS~1\Temp\articulate\presenter\imgtemp\RFj1dKn8_files\slide0001_image001.png"/>
  <p:tag name="ARTICULATE_PUBLISH_MOD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heme/theme1.xml><?xml version="1.0" encoding="utf-8"?>
<a:theme xmlns:a="http://schemas.openxmlformats.org/drawingml/2006/main" name="GC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C theme" id="{67E4DA3B-6574-4714-88AB-075E7ECD1783}" vid="{1C3F1086-2DB3-4AF0-9BBE-7A3B7DB7C7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GC theme</Template>
  <TotalTime>23907</TotalTime>
  <Words>1350</Words>
  <Application>Microsoft Office PowerPoint</Application>
  <PresentationFormat>Widescreen</PresentationFormat>
  <Paragraphs>237</Paragraphs>
  <Slides>38</Slides>
  <Notes>9</Notes>
  <HiddenSlides>11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Eurostile</vt:lpstr>
      <vt:lpstr>Times New Roman</vt:lpstr>
      <vt:lpstr>ヒラギノ角ゴ Pro W3</vt:lpstr>
      <vt:lpstr>GC theme</vt:lpstr>
      <vt:lpstr>Next Generation Sequencing: intro</vt:lpstr>
      <vt:lpstr>PowerPoint Presentation</vt:lpstr>
      <vt:lpstr>Mission</vt:lpstr>
      <vt:lpstr>Our team</vt:lpstr>
      <vt:lpstr>PowerPoint Presentation</vt:lpstr>
      <vt:lpstr>DNA Sequencing – the next generation</vt:lpstr>
      <vt:lpstr>NGS workflow</vt:lpstr>
      <vt:lpstr>Two main types of NGS</vt:lpstr>
      <vt:lpstr>Illumina (solexa) sequencing</vt:lpstr>
      <vt:lpstr>NGS Illumina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 Cell - Clusterdensity</vt:lpstr>
      <vt:lpstr>NGS Illumina Sequencing</vt:lpstr>
      <vt:lpstr>NGS Illumina Sequencing</vt:lpstr>
      <vt:lpstr>NGS Illumina Sequencing</vt:lpstr>
      <vt:lpstr>Long read sequencing</vt:lpstr>
      <vt:lpstr>Nanopore sequencing</vt:lpstr>
      <vt:lpstr>Oxford Nanopore sequencing</vt:lpstr>
      <vt:lpstr>PowerPoint Presentation</vt:lpstr>
      <vt:lpstr>SMRT Sequencing</vt:lpstr>
      <vt:lpstr>Template preparation</vt:lpstr>
      <vt:lpstr>Advantages of SMRTbell™ Templates</vt:lpstr>
      <vt:lpstr>Understanding Accuracy in SMRT® Sequencing </vt:lpstr>
      <vt:lpstr>Universal SMRTbell™ Template</vt:lpstr>
      <vt:lpstr>SMRT® Sequencing Accuracy</vt:lpstr>
      <vt:lpstr>Benefits of SMRT® Sequencing</vt:lpstr>
      <vt:lpstr>RNA SEQUENCING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NGS Bioinfromatics: Overview NGS Technology</dc:title>
  <dc:creator>Jeroen Van Houdt</dc:creator>
  <cp:lastModifiedBy>Wouter Bossuyt</cp:lastModifiedBy>
  <cp:revision>243</cp:revision>
  <cp:lastPrinted>2019-10-11T07:09:32Z</cp:lastPrinted>
  <dcterms:created xsi:type="dcterms:W3CDTF">2017-10-04T10:51:29Z</dcterms:created>
  <dcterms:modified xsi:type="dcterms:W3CDTF">2020-09-29T06:41:41Z</dcterms:modified>
</cp:coreProperties>
</file>